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8" r:id="rId3"/>
    <p:sldId id="337" r:id="rId4"/>
    <p:sldId id="260" r:id="rId5"/>
    <p:sldId id="327" r:id="rId6"/>
    <p:sldId id="263" r:id="rId7"/>
    <p:sldId id="264" r:id="rId8"/>
    <p:sldId id="268" r:id="rId9"/>
    <p:sldId id="270" r:id="rId10"/>
    <p:sldId id="271" r:id="rId11"/>
    <p:sldId id="339" r:id="rId12"/>
    <p:sldId id="272" r:id="rId13"/>
    <p:sldId id="275" r:id="rId14"/>
    <p:sldId id="277" r:id="rId15"/>
    <p:sldId id="330" r:id="rId16"/>
    <p:sldId id="292" r:id="rId17"/>
    <p:sldId id="293" r:id="rId18"/>
    <p:sldId id="294" r:id="rId19"/>
    <p:sldId id="297" r:id="rId20"/>
    <p:sldId id="303" r:id="rId21"/>
    <p:sldId id="304" r:id="rId22"/>
    <p:sldId id="305" r:id="rId23"/>
    <p:sldId id="306" r:id="rId24"/>
    <p:sldId id="333" r:id="rId25"/>
    <p:sldId id="334" r:id="rId26"/>
    <p:sldId id="31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Cook" initials="TC" lastIdx="20" clrIdx="0">
    <p:extLst>
      <p:ext uri="{19B8F6BF-5375-455C-9EA6-DF929625EA0E}">
        <p15:presenceInfo xmlns:p15="http://schemas.microsoft.com/office/powerpoint/2012/main" userId="Terry C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7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A06F5-15D3-4211-A0BD-B2C426495AB0}" type="datetimeFigureOut">
              <a:rPr lang="en-US" smtClean="0"/>
              <a:t>3/9/2023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83E58-E32D-424C-9B0F-73EF4AC598D7}" type="slidenum">
              <a:rPr lang="en-US" smtClean="0"/>
              <a:t>‹#›</a:t>
            </a:fld>
            <a:endParaRPr lang="en-US" dirty="0"/>
          </a:p>
        </p:txBody>
      </p:sp>
    </p:spTree>
    <p:extLst>
      <p:ext uri="{BB962C8B-B14F-4D97-AF65-F5344CB8AC3E}">
        <p14:creationId xmlns:p14="http://schemas.microsoft.com/office/powerpoint/2010/main" val="247387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29897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77704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423243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298239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340153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358121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97635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388923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137603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6117"/>
            <a:ext cx="3008313" cy="1081612"/>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6118"/>
            <a:ext cx="5111750" cy="54479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48168"/>
            <a:ext cx="3008313" cy="43663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25102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BD96B-75CA-1841-90D5-B18FC898F678}"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98359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971"/>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29704"/>
            <a:ext cx="8229600" cy="41964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BD96B-75CA-1841-90D5-B18FC898F678}" type="datetimeFigureOut">
              <a:rPr lang="en-US" smtClean="0"/>
              <a:t>3/9/2023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72563" y="6356350"/>
            <a:ext cx="10948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3AB5E-33BA-8749-A20F-9CA8194C6B65}" type="slidenum">
              <a:rPr lang="en-US" smtClean="0"/>
              <a:t>‹#›</a:t>
            </a:fld>
            <a:endParaRPr lang="en-US" dirty="0"/>
          </a:p>
        </p:txBody>
      </p:sp>
      <p:pic>
        <p:nvPicPr>
          <p:cNvPr id="7" name="Picture 6" descr="MD-flag-background-pp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3999" cy="571500"/>
          </a:xfrm>
          <a:prstGeom prst="rect">
            <a:avLst/>
          </a:prstGeom>
        </p:spPr>
      </p:pic>
      <p:pic>
        <p:nvPicPr>
          <p:cNvPr id="8" name="Picture 7" descr="UMBC-primary-logo-CMYK-on-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4287" y="86177"/>
            <a:ext cx="1749252" cy="402989"/>
          </a:xfrm>
          <a:prstGeom prst="rect">
            <a:avLst/>
          </a:prstGeom>
        </p:spPr>
      </p:pic>
      <p:pic>
        <p:nvPicPr>
          <p:cNvPr id="9" name="Picture 8" descr="corner-elemen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19918" y="5615558"/>
            <a:ext cx="1224081" cy="1242442"/>
          </a:xfrm>
          <a:prstGeom prst="rect">
            <a:avLst/>
          </a:prstGeom>
          <a:noFill/>
          <a:ln>
            <a:noFill/>
          </a:ln>
        </p:spPr>
      </p:pic>
    </p:spTree>
    <p:extLst>
      <p:ext uri="{BB962C8B-B14F-4D97-AF65-F5344CB8AC3E}">
        <p14:creationId xmlns:p14="http://schemas.microsoft.com/office/powerpoint/2010/main" val="3189350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Technic.icx1px8qdh5n9hem@u.box.com" TargetMode="External"/><Relationship Id="rId2" Type="http://schemas.openxmlformats.org/officeDocument/2006/relationships/hyperlink" Target="mailto:rjohns12@umb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rocurement.umbc.edu/bid-board/" TargetMode="External"/><Relationship Id="rId2" Type="http://schemas.openxmlformats.org/officeDocument/2006/relationships/hyperlink" Target="mailto:rjohns12@umbc.ed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63513" y="1116013"/>
            <a:ext cx="8718550" cy="703262"/>
          </a:xfrm>
        </p:spPr>
        <p:txBody>
          <a:bodyPr rtlCol="0">
            <a:normAutofit fontScale="90000"/>
          </a:bodyPr>
          <a:lstStyle/>
          <a:p>
            <a:pPr eaLnBrk="1" fontAlgn="auto" hangingPunct="1">
              <a:spcAft>
                <a:spcPts val="0"/>
              </a:spcAft>
              <a:defRPr/>
            </a:pPr>
            <a:r>
              <a:rPr lang="en-US" altLang="en-US" sz="4000" dirty="0">
                <a:ea typeface="ＭＳ Ｐゴシック" pitchFamily="34" charset="-128"/>
              </a:rPr>
              <a:t/>
            </a:r>
            <a:br>
              <a:rPr lang="en-US" altLang="en-US" sz="4000" dirty="0">
                <a:ea typeface="ＭＳ Ｐゴシック" pitchFamily="34" charset="-128"/>
              </a:rPr>
            </a:br>
            <a:r>
              <a:rPr lang="en-US" altLang="en-US" sz="4000" dirty="0">
                <a:ea typeface="ＭＳ Ｐゴシック" pitchFamily="34" charset="-128"/>
              </a:rPr>
              <a:t>UMBC </a:t>
            </a:r>
            <a:r>
              <a:rPr lang="en-US" altLang="en-US" sz="4000" dirty="0" smtClean="0">
                <a:ea typeface="ＭＳ Ｐゴシック" pitchFamily="34" charset="-128"/>
              </a:rPr>
              <a:t>ON-CALL DOOR REPAIR + MAINTENANCE</a:t>
            </a:r>
            <a:endParaRPr lang="en-US" altLang="en-US" sz="4000" dirty="0">
              <a:ea typeface="ＭＳ Ｐゴシック" pitchFamily="34" charset="-128"/>
            </a:endParaRPr>
          </a:p>
        </p:txBody>
      </p:sp>
      <p:sp>
        <p:nvSpPr>
          <p:cNvPr id="3" name="Subtitle 2"/>
          <p:cNvSpPr>
            <a:spLocks noGrp="1"/>
          </p:cNvSpPr>
          <p:nvPr>
            <p:ph type="subTitle" idx="1"/>
          </p:nvPr>
        </p:nvSpPr>
        <p:spPr>
          <a:xfrm>
            <a:off x="1362075" y="2544763"/>
            <a:ext cx="6400800" cy="3614737"/>
          </a:xfrm>
        </p:spPr>
        <p:txBody>
          <a:bodyPr rtlCol="0">
            <a:normAutofit lnSpcReduction="10000"/>
          </a:bodyPr>
          <a:lstStyle/>
          <a:p>
            <a:pPr eaLnBrk="1" fontAlgn="auto" hangingPunct="1">
              <a:spcAft>
                <a:spcPts val="0"/>
              </a:spcAft>
              <a:buFont typeface="Arial"/>
              <a:buNone/>
              <a:defRPr/>
            </a:pPr>
            <a:endParaRPr lang="en-US" dirty="0">
              <a:solidFill>
                <a:schemeClr val="tx1"/>
              </a:solidFill>
            </a:endParaRPr>
          </a:p>
          <a:p>
            <a:pPr eaLnBrk="1" fontAlgn="auto" hangingPunct="1">
              <a:spcAft>
                <a:spcPts val="0"/>
              </a:spcAft>
              <a:buFont typeface="Arial"/>
              <a:buNone/>
              <a:defRPr/>
            </a:pPr>
            <a:r>
              <a:rPr lang="en-US" sz="3500" dirty="0" smtClean="0">
                <a:solidFill>
                  <a:schemeClr val="tx1"/>
                </a:solidFill>
              </a:rPr>
              <a:t>REQUEST </a:t>
            </a:r>
            <a:r>
              <a:rPr lang="en-US" sz="3500" dirty="0">
                <a:solidFill>
                  <a:schemeClr val="tx1"/>
                </a:solidFill>
              </a:rPr>
              <a:t>FOR PROPOSALS</a:t>
            </a:r>
          </a:p>
          <a:p>
            <a:pPr eaLnBrk="1" fontAlgn="auto" hangingPunct="1">
              <a:spcAft>
                <a:spcPts val="0"/>
              </a:spcAft>
              <a:buFont typeface="Arial"/>
              <a:buNone/>
              <a:defRPr/>
            </a:pPr>
            <a:r>
              <a:rPr lang="en-US" sz="3500" dirty="0">
                <a:solidFill>
                  <a:schemeClr val="tx1"/>
                </a:solidFill>
              </a:rPr>
              <a:t>SOLICITATION – RFP-#</a:t>
            </a:r>
            <a:r>
              <a:rPr lang="en-US" sz="3500" dirty="0" smtClean="0">
                <a:solidFill>
                  <a:schemeClr val="tx1"/>
                </a:solidFill>
              </a:rPr>
              <a:t>BC-21308-J</a:t>
            </a:r>
            <a:endParaRPr lang="en-US" sz="3500" dirty="0">
              <a:solidFill>
                <a:schemeClr val="tx1"/>
              </a:solidFill>
            </a:endParaRPr>
          </a:p>
          <a:p>
            <a:pPr eaLnBrk="1" fontAlgn="auto" hangingPunct="1">
              <a:spcAft>
                <a:spcPts val="0"/>
              </a:spcAft>
              <a:buFont typeface="Arial"/>
              <a:buNone/>
              <a:defRPr/>
            </a:pPr>
            <a:r>
              <a:rPr lang="en-US" sz="3500" dirty="0">
                <a:solidFill>
                  <a:schemeClr val="tx1"/>
                </a:solidFill>
              </a:rPr>
              <a:t>PRE-PROPOSAL MEETING</a:t>
            </a:r>
          </a:p>
          <a:p>
            <a:pPr eaLnBrk="1" fontAlgn="auto" hangingPunct="1">
              <a:spcAft>
                <a:spcPts val="0"/>
              </a:spcAft>
              <a:buFont typeface="Arial"/>
              <a:buNone/>
              <a:defRPr/>
            </a:pPr>
            <a:endParaRPr lang="en-US" dirty="0">
              <a:solidFill>
                <a:schemeClr val="tx1"/>
              </a:solidFill>
            </a:endParaRPr>
          </a:p>
          <a:p>
            <a:pPr eaLnBrk="1" fontAlgn="auto" hangingPunct="1">
              <a:spcAft>
                <a:spcPts val="0"/>
              </a:spcAft>
              <a:buFont typeface="Arial"/>
              <a:buNone/>
              <a:defRPr/>
            </a:pPr>
            <a:r>
              <a:rPr lang="en-US" dirty="0">
                <a:solidFill>
                  <a:schemeClr val="tx1"/>
                </a:solidFill>
              </a:rPr>
              <a:t> </a:t>
            </a:r>
            <a:r>
              <a:rPr lang="en-US" dirty="0" smtClean="0">
                <a:solidFill>
                  <a:schemeClr val="tx1"/>
                </a:solidFill>
              </a:rPr>
              <a:t>March 9, 2023</a:t>
            </a:r>
            <a:endParaRPr lang="en-US" dirty="0">
              <a:solidFill>
                <a:schemeClr val="tx1"/>
              </a:solidFill>
            </a:endParaRPr>
          </a:p>
        </p:txBody>
      </p:sp>
    </p:spTree>
    <p:extLst>
      <p:ext uri="{BB962C8B-B14F-4D97-AF65-F5344CB8AC3E}">
        <p14:creationId xmlns:p14="http://schemas.microsoft.com/office/powerpoint/2010/main" val="170865342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920750"/>
          </a:xfrm>
        </p:spPr>
        <p:txBody>
          <a:bodyPr rtlCol="0">
            <a:normAutofit fontScale="90000"/>
          </a:bodyPr>
          <a:lstStyle/>
          <a:p>
            <a:pPr eaLnBrk="1" fontAlgn="auto" hangingPunct="1">
              <a:spcAft>
                <a:spcPts val="0"/>
              </a:spcAft>
              <a:defRPr/>
            </a:pPr>
            <a:r>
              <a:rPr lang="en-US" altLang="en-US" sz="3200" dirty="0">
                <a:ea typeface="ＭＳ Ｐゴシック" pitchFamily="34" charset="-128"/>
              </a:rPr>
              <a:t/>
            </a:r>
            <a:br>
              <a:rPr lang="en-US" altLang="en-US" sz="3200" dirty="0">
                <a:ea typeface="ＭＳ Ｐゴシック" pitchFamily="34" charset="-128"/>
              </a:rPr>
            </a:br>
            <a:r>
              <a:rPr lang="en-US" altLang="en-US" sz="3200" dirty="0">
                <a:ea typeface="ＭＳ Ｐゴシック" pitchFamily="34" charset="-128"/>
              </a:rPr>
              <a:t>Proposals, Evaluation and Forms</a:t>
            </a:r>
          </a:p>
        </p:txBody>
      </p:sp>
      <p:sp>
        <p:nvSpPr>
          <p:cNvPr id="3" name="Content Placeholder 2"/>
          <p:cNvSpPr>
            <a:spLocks noGrp="1"/>
          </p:cNvSpPr>
          <p:nvPr>
            <p:ph idx="1"/>
          </p:nvPr>
        </p:nvSpPr>
        <p:spPr>
          <a:xfrm>
            <a:off x="457200" y="1762125"/>
            <a:ext cx="8229600" cy="4364038"/>
          </a:xfrm>
        </p:spPr>
        <p:txBody>
          <a:bodyPr rtlCol="0">
            <a:normAutofit fontScale="92500"/>
          </a:bodyPr>
          <a:lstStyle/>
          <a:p>
            <a:pPr>
              <a:buFont typeface="Arial" charset="0"/>
              <a:buChar char="•"/>
              <a:defRPr/>
            </a:pPr>
            <a:r>
              <a:rPr lang="en-US" sz="2400" b="1" dirty="0"/>
              <a:t>Initial Technical Evaluation </a:t>
            </a:r>
            <a:r>
              <a:rPr lang="en-US" sz="2400" dirty="0"/>
              <a:t>will be conducted on the submitted technical proposals resulting in a short list.  </a:t>
            </a:r>
          </a:p>
          <a:p>
            <a:pPr marL="0" indent="0">
              <a:buNone/>
              <a:defRPr/>
            </a:pPr>
            <a:endParaRPr lang="en-US" sz="2400" b="1" dirty="0"/>
          </a:p>
          <a:p>
            <a:pPr>
              <a:buFont typeface="Arial" charset="0"/>
              <a:buChar char="•"/>
              <a:defRPr/>
            </a:pPr>
            <a:r>
              <a:rPr lang="en-US" sz="2400" b="1" dirty="0"/>
              <a:t>Interview Sessions </a:t>
            </a:r>
            <a:r>
              <a:rPr lang="en-US" sz="2400" dirty="0"/>
              <a:t>will be conducted with those proposers who are short listed as a result of the initial technical evaluation.</a:t>
            </a:r>
          </a:p>
          <a:p>
            <a:pPr marL="0" indent="0">
              <a:buNone/>
              <a:defRPr/>
            </a:pPr>
            <a:endParaRPr lang="en-US" sz="2400" dirty="0"/>
          </a:p>
          <a:p>
            <a:pPr>
              <a:buFont typeface="Arial" charset="0"/>
              <a:buChar char="•"/>
              <a:defRPr/>
            </a:pPr>
            <a:r>
              <a:rPr lang="en-US" sz="2400" b="1" dirty="0" smtClean="0"/>
              <a:t>*(TBD) Second </a:t>
            </a:r>
            <a:r>
              <a:rPr lang="en-US" sz="2400" b="1" dirty="0"/>
              <a:t>Phase Evaluation</a:t>
            </a:r>
            <a:r>
              <a:rPr lang="en-US" sz="2400" dirty="0"/>
              <a:t> will be conducted after Interview sessions resulting in a second short list.  </a:t>
            </a:r>
          </a:p>
          <a:p>
            <a:pPr marL="0" indent="0">
              <a:buNone/>
              <a:defRPr/>
            </a:pPr>
            <a:endParaRPr lang="en-US" sz="2400" dirty="0"/>
          </a:p>
          <a:p>
            <a:pPr>
              <a:buFont typeface="Arial" charset="0"/>
              <a:buChar char="•"/>
              <a:defRPr/>
            </a:pPr>
            <a:r>
              <a:rPr lang="en-US" sz="2400" b="1" dirty="0"/>
              <a:t>Price Proposals </a:t>
            </a:r>
            <a:r>
              <a:rPr lang="en-US" sz="2400" dirty="0"/>
              <a:t>will be requested from proposing firms who remain short listed after the second phase evaluation (second short list).</a:t>
            </a:r>
          </a:p>
          <a:p>
            <a:pPr marL="0" indent="0" eaLnBrk="1" fontAlgn="auto" hangingPunct="1">
              <a:spcAft>
                <a:spcPts val="0"/>
              </a:spcAft>
              <a:buFont typeface="Arial" charset="0"/>
              <a:buNone/>
              <a:defRPr/>
            </a:pPr>
            <a:endParaRPr lang="en-US" sz="2800" dirty="0"/>
          </a:p>
        </p:txBody>
      </p:sp>
      <p:sp>
        <p:nvSpPr>
          <p:cNvPr id="215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A992718-F516-4B47-B403-0EB73372E9D3}" type="slidenum">
              <a:rPr lang="en-US" altLang="en-US" sz="1200">
                <a:solidFill>
                  <a:srgbClr val="898989"/>
                </a:solidFill>
              </a:rPr>
              <a:pPr eaLnBrk="1" hangingPunct="1">
                <a:spcBef>
                  <a:spcPct val="0"/>
                </a:spcBef>
                <a:buFontTx/>
                <a:buNone/>
              </a:pPr>
              <a:t>10</a:t>
            </a:fld>
            <a:endParaRPr lang="en-US" altLang="en-US" sz="1200" dirty="0">
              <a:solidFill>
                <a:srgbClr val="898989"/>
              </a:solidFill>
            </a:endParaRPr>
          </a:p>
        </p:txBody>
      </p:sp>
    </p:spTree>
    <p:extLst>
      <p:ext uri="{BB962C8B-B14F-4D97-AF65-F5344CB8AC3E}">
        <p14:creationId xmlns:p14="http://schemas.microsoft.com/office/powerpoint/2010/main" val="31018426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0BCF-3DCA-434C-97F1-D3FA8FEA9C7D}"/>
              </a:ext>
            </a:extLst>
          </p:cNvPr>
          <p:cNvSpPr>
            <a:spLocks noGrp="1"/>
          </p:cNvSpPr>
          <p:nvPr>
            <p:ph type="title"/>
          </p:nvPr>
        </p:nvSpPr>
        <p:spPr/>
        <p:txBody>
          <a:bodyPr/>
          <a:lstStyle/>
          <a:p>
            <a:r>
              <a:rPr lang="en-US" dirty="0"/>
              <a:t>Scope of Work</a:t>
            </a:r>
          </a:p>
        </p:txBody>
      </p:sp>
      <p:sp>
        <p:nvSpPr>
          <p:cNvPr id="3" name="Content Placeholder 2">
            <a:extLst>
              <a:ext uri="{FF2B5EF4-FFF2-40B4-BE49-F238E27FC236}">
                <a16:creationId xmlns:a16="http://schemas.microsoft.com/office/drawing/2014/main" id="{F51B0F24-E079-4AC5-8E83-5742EB550064}"/>
              </a:ext>
            </a:extLst>
          </p:cNvPr>
          <p:cNvSpPr>
            <a:spLocks noGrp="1"/>
          </p:cNvSpPr>
          <p:nvPr>
            <p:ph idx="1"/>
          </p:nvPr>
        </p:nvSpPr>
        <p:spPr/>
        <p:txBody>
          <a:bodyPr>
            <a:normAutofit fontScale="92500" lnSpcReduction="10000"/>
          </a:bodyPr>
          <a:lstStyle/>
          <a:p>
            <a:r>
              <a:rPr lang="en-US" dirty="0"/>
              <a:t>Selected Contractor </a:t>
            </a:r>
            <a:r>
              <a:rPr lang="en-US" dirty="0" smtClean="0"/>
              <a:t>to provide on an </a:t>
            </a:r>
            <a:r>
              <a:rPr lang="en-US" dirty="0" smtClean="0"/>
              <a:t>(On </a:t>
            </a:r>
            <a:r>
              <a:rPr lang="en-US" dirty="0"/>
              <a:t>call </a:t>
            </a:r>
            <a:r>
              <a:rPr lang="en-US" dirty="0" smtClean="0"/>
              <a:t>basis), </a:t>
            </a:r>
            <a:r>
              <a:rPr lang="en-US" dirty="0" smtClean="0"/>
              <a:t>service for </a:t>
            </a:r>
            <a:r>
              <a:rPr lang="en-US" dirty="0"/>
              <a:t>interior, exterior and automatic ADA </a:t>
            </a:r>
            <a:r>
              <a:rPr lang="en-US" dirty="0" smtClean="0"/>
              <a:t>doors </a:t>
            </a:r>
            <a:r>
              <a:rPr lang="en-US" dirty="0" smtClean="0"/>
              <a:t>including </a:t>
            </a:r>
            <a:r>
              <a:rPr lang="en-US" dirty="0"/>
              <a:t>Installation, Maintenance and Repair of all interior and exterior door types and door components</a:t>
            </a:r>
            <a:endParaRPr lang="en-US" dirty="0" smtClean="0"/>
          </a:p>
          <a:p>
            <a:r>
              <a:rPr lang="en-US" dirty="0" smtClean="0"/>
              <a:t>The </a:t>
            </a:r>
            <a:r>
              <a:rPr lang="en-US" dirty="0"/>
              <a:t>selected firm shall </a:t>
            </a:r>
            <a:r>
              <a:rPr lang="en-US" dirty="0" smtClean="0"/>
              <a:t>also provide preventative maintenance service throughout the year and respond to emergency call situations as needed across campus.</a:t>
            </a:r>
            <a:endParaRPr lang="en-US" dirty="0"/>
          </a:p>
        </p:txBody>
      </p:sp>
    </p:spTree>
    <p:extLst>
      <p:ext uri="{BB962C8B-B14F-4D97-AF65-F5344CB8AC3E}">
        <p14:creationId xmlns:p14="http://schemas.microsoft.com/office/powerpoint/2010/main" val="171141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600" dirty="0">
                <a:ea typeface="MS PGothic" panose="020B0600070205080204" pitchFamily="34" charset="-128"/>
              </a:rPr>
              <a:t>Solicitation #</a:t>
            </a:r>
            <a:r>
              <a:rPr lang="en-US" altLang="en-US" sz="3600" dirty="0" smtClean="0">
                <a:ea typeface="MS PGothic" panose="020B0600070205080204" pitchFamily="34" charset="-128"/>
              </a:rPr>
              <a:t>BC-21308-J</a:t>
            </a:r>
            <a:endParaRPr lang="en-US" altLang="en-US" sz="3600" dirty="0">
              <a:ea typeface="MS PGothic" panose="020B0600070205080204" pitchFamily="34" charset="-128"/>
            </a:endParaRPr>
          </a:p>
        </p:txBody>
      </p:sp>
      <p:sp>
        <p:nvSpPr>
          <p:cNvPr id="23555"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b="1" dirty="0">
                <a:ea typeface="MS PGothic" panose="020B0600070205080204" pitchFamily="34" charset="-128"/>
              </a:rPr>
              <a:t>TECHNICAL PROPOSAL SUBMITTAL</a:t>
            </a:r>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F85A50F-1774-490D-BE61-BEADD79D5033}" type="slidenum">
              <a:rPr lang="en-US" altLang="en-US" sz="1200">
                <a:solidFill>
                  <a:srgbClr val="898989"/>
                </a:solidFill>
              </a:rPr>
              <a:pPr eaLnBrk="1" hangingPunct="1">
                <a:spcBef>
                  <a:spcPct val="0"/>
                </a:spcBef>
                <a:buFontTx/>
                <a:buNone/>
              </a:pPr>
              <a:t>12</a:t>
            </a:fld>
            <a:endParaRPr lang="en-US" altLang="en-US" sz="1200" dirty="0">
              <a:solidFill>
                <a:srgbClr val="898989"/>
              </a:solidFill>
            </a:endParaRPr>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733800"/>
            <a:ext cx="249396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8006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50863"/>
            <a:ext cx="8229600" cy="954087"/>
          </a:xfrm>
        </p:spPr>
        <p:txBody>
          <a:bodyPr rtlCol="0">
            <a:normAutofit fontScale="90000"/>
          </a:bodyPr>
          <a:lstStyle/>
          <a:p>
            <a:pPr algn="l" eaLnBrk="1" fontAlgn="auto" hangingPunct="1">
              <a:spcAft>
                <a:spcPts val="0"/>
              </a:spcAft>
              <a:defRPr/>
            </a:pPr>
            <a:r>
              <a:rPr lang="en-US" altLang="en-US" sz="4000" dirty="0">
                <a:ea typeface="ＭＳ Ｐゴシック" pitchFamily="34" charset="-128"/>
              </a:rPr>
              <a:t/>
            </a:r>
            <a:br>
              <a:rPr lang="en-US" altLang="en-US" sz="4000" dirty="0">
                <a:ea typeface="ＭＳ Ｐゴシック" pitchFamily="34" charset="-128"/>
              </a:rPr>
            </a:br>
            <a:r>
              <a:rPr lang="en-US" altLang="en-US" sz="3200" b="1" dirty="0">
                <a:ea typeface="ＭＳ Ｐゴシック" pitchFamily="34" charset="-128"/>
              </a:rPr>
              <a:t>Technical Proposal Submittal –</a:t>
            </a:r>
            <a:br>
              <a:rPr lang="en-US" altLang="en-US" sz="3200" b="1" dirty="0">
                <a:ea typeface="ＭＳ Ｐゴシック" pitchFamily="34" charset="-128"/>
              </a:rPr>
            </a:br>
            <a:r>
              <a:rPr lang="en-US" altLang="en-US" sz="3200" b="1" dirty="0">
                <a:ea typeface="ＭＳ Ｐゴシック" pitchFamily="34" charset="-128"/>
              </a:rPr>
              <a:t>Organization</a:t>
            </a:r>
            <a:r>
              <a:rPr lang="en-US" altLang="en-US" sz="4000" b="1" dirty="0">
                <a:ea typeface="ＭＳ Ｐゴシック" pitchFamily="34" charset="-128"/>
              </a:rPr>
              <a:t/>
            </a:r>
            <a:br>
              <a:rPr lang="en-US" altLang="en-US" sz="4000" b="1" dirty="0">
                <a:ea typeface="ＭＳ Ｐゴシック" pitchFamily="34" charset="-128"/>
              </a:rPr>
            </a:br>
            <a:endParaRPr lang="en-US" altLang="en-US" sz="4000" b="1" dirty="0">
              <a:ea typeface="ＭＳ Ｐゴシック" pitchFamily="34" charset="-128"/>
            </a:endParaRPr>
          </a:p>
        </p:txBody>
      </p:sp>
      <p:sp>
        <p:nvSpPr>
          <p:cNvPr id="3" name="Content Placeholder 2"/>
          <p:cNvSpPr>
            <a:spLocks noGrp="1"/>
          </p:cNvSpPr>
          <p:nvPr>
            <p:ph idx="1"/>
          </p:nvPr>
        </p:nvSpPr>
        <p:spPr>
          <a:xfrm>
            <a:off x="457200" y="1638300"/>
            <a:ext cx="8229600" cy="4487863"/>
          </a:xfrm>
        </p:spPr>
        <p:txBody>
          <a:bodyPr rtlCol="0">
            <a:normAutofit/>
          </a:bodyPr>
          <a:lstStyle/>
          <a:p>
            <a:pPr lvl="2">
              <a:buFontTx/>
              <a:buChar char="-"/>
              <a:defRPr/>
            </a:pPr>
            <a:r>
              <a:rPr lang="en-US" dirty="0"/>
              <a:t>Proposals shall be organized in the following format:</a:t>
            </a:r>
          </a:p>
          <a:p>
            <a:pPr lvl="2">
              <a:buFontTx/>
              <a:buChar char="-"/>
              <a:defRPr/>
            </a:pPr>
            <a:endParaRPr lang="en-US" dirty="0"/>
          </a:p>
          <a:p>
            <a:pPr lvl="2">
              <a:buFontTx/>
              <a:buChar char="-"/>
              <a:defRPr/>
            </a:pPr>
            <a:r>
              <a:rPr lang="en-US" dirty="0"/>
              <a:t>Title Page </a:t>
            </a:r>
          </a:p>
          <a:p>
            <a:pPr lvl="2">
              <a:buFontTx/>
              <a:buChar char="-"/>
              <a:defRPr/>
            </a:pPr>
            <a:r>
              <a:rPr lang="en-US" dirty="0"/>
              <a:t>Firm qualifications and relevant experience</a:t>
            </a:r>
          </a:p>
          <a:p>
            <a:pPr lvl="2">
              <a:buFontTx/>
              <a:buChar char="-"/>
              <a:defRPr/>
            </a:pPr>
            <a:r>
              <a:rPr lang="en-US" dirty="0"/>
              <a:t>Firm references</a:t>
            </a:r>
          </a:p>
          <a:p>
            <a:pPr lvl="2">
              <a:buFontTx/>
              <a:buChar char="-"/>
              <a:defRPr/>
            </a:pPr>
            <a:r>
              <a:rPr lang="en-US" dirty="0"/>
              <a:t>Work Plan </a:t>
            </a:r>
          </a:p>
          <a:p>
            <a:pPr lvl="2">
              <a:buFontTx/>
              <a:buChar char="-"/>
              <a:defRPr/>
            </a:pPr>
            <a:r>
              <a:rPr lang="en-US" dirty="0"/>
              <a:t>Primary Contract Representative</a:t>
            </a:r>
          </a:p>
          <a:p>
            <a:pPr lvl="2">
              <a:buFontTx/>
              <a:buChar char="-"/>
              <a:defRPr/>
            </a:pPr>
            <a:r>
              <a:rPr lang="en-US" dirty="0"/>
              <a:t>Unique qualifications</a:t>
            </a:r>
          </a:p>
          <a:p>
            <a:pPr lvl="2">
              <a:buFontTx/>
              <a:buChar char="-"/>
              <a:defRPr/>
            </a:pPr>
            <a:r>
              <a:rPr lang="en-US" dirty="0" smtClean="0"/>
              <a:t>Required </a:t>
            </a:r>
            <a:r>
              <a:rPr lang="en-US" dirty="0"/>
              <a:t>forms (affidavit and acknowledgement of addenda)</a:t>
            </a:r>
          </a:p>
          <a:p>
            <a:pPr marL="914400" lvl="2" indent="0" eaLnBrk="1" fontAlgn="auto" hangingPunct="1">
              <a:spcAft>
                <a:spcPts val="0"/>
              </a:spcAft>
              <a:buNone/>
              <a:defRPr/>
            </a:pPr>
            <a:endParaRPr lang="en-US" dirty="0"/>
          </a:p>
          <a:p>
            <a:pPr marL="0" indent="0" eaLnBrk="1" fontAlgn="auto" hangingPunct="1">
              <a:spcAft>
                <a:spcPts val="0"/>
              </a:spcAft>
              <a:buFont typeface="Arial" charset="0"/>
              <a:buNone/>
              <a:defRPr/>
            </a:pPr>
            <a:endParaRPr lang="en-US" sz="2800" dirty="0"/>
          </a:p>
        </p:txBody>
      </p:sp>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ADE9743-DBB9-4BEA-AD50-16BD732F4843}" type="slidenum">
              <a:rPr lang="en-US" altLang="en-US" sz="1200">
                <a:solidFill>
                  <a:srgbClr val="898989"/>
                </a:solidFill>
              </a:rPr>
              <a:pPr eaLnBrk="1" hangingPunct="1">
                <a:spcBef>
                  <a:spcPct val="0"/>
                </a:spcBef>
                <a:buFontTx/>
                <a:buNone/>
              </a:pPr>
              <a:t>13</a:t>
            </a:fld>
            <a:endParaRPr lang="en-US" altLang="en-US" sz="1200" dirty="0">
              <a:solidFill>
                <a:srgbClr val="898989"/>
              </a:solidFill>
            </a:endParaRPr>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274638"/>
            <a:ext cx="1646238"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7279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55600" y="646113"/>
            <a:ext cx="8229600" cy="860425"/>
          </a:xfrm>
        </p:spPr>
        <p:txBody>
          <a:bodyPr rtlCol="0">
            <a:normAutofit fontScale="90000"/>
          </a:bodyPr>
          <a:lstStyle/>
          <a:p>
            <a:pPr algn="l" eaLnBrk="1" fontAlgn="auto" hangingPunct="1">
              <a:spcAft>
                <a:spcPts val="0"/>
              </a:spcAft>
              <a:defRPr/>
            </a:pPr>
            <a:r>
              <a:rPr lang="en-US" altLang="en-US" sz="4000" dirty="0">
                <a:ea typeface="ＭＳ Ｐゴシック" pitchFamily="34" charset="-128"/>
              </a:rPr>
              <a:t/>
            </a:r>
            <a:br>
              <a:rPr lang="en-US" altLang="en-US" sz="4000" dirty="0">
                <a:ea typeface="ＭＳ Ｐゴシック" pitchFamily="34" charset="-128"/>
              </a:rPr>
            </a:br>
            <a:r>
              <a:rPr lang="en-US" altLang="en-US" sz="3200" b="1" dirty="0">
                <a:ea typeface="ＭＳ Ｐゴシック" pitchFamily="34" charset="-128"/>
              </a:rPr>
              <a:t>Technical Proposal Submittal -</a:t>
            </a:r>
            <a:br>
              <a:rPr lang="en-US" altLang="en-US" sz="3200" b="1" dirty="0">
                <a:ea typeface="ＭＳ Ｐゴシック" pitchFamily="34" charset="-128"/>
              </a:rPr>
            </a:br>
            <a:r>
              <a:rPr lang="en-US" altLang="en-US" sz="3200" b="1" dirty="0" smtClean="0">
                <a:ea typeface="ＭＳ Ｐゴシック" pitchFamily="34" charset="-128"/>
              </a:rPr>
              <a:t>Mandatory Requirements</a:t>
            </a:r>
            <a:r>
              <a:rPr lang="en-US" altLang="en-US" sz="3200" dirty="0">
                <a:ea typeface="ＭＳ Ｐゴシック" pitchFamily="34" charset="-128"/>
              </a:rPr>
              <a:t/>
            </a:r>
            <a:br>
              <a:rPr lang="en-US" altLang="en-US" sz="3200" dirty="0">
                <a:ea typeface="ＭＳ Ｐゴシック" pitchFamily="34" charset="-128"/>
              </a:rPr>
            </a:br>
            <a:endParaRPr lang="en-US" altLang="en-US" sz="3200" dirty="0">
              <a:ea typeface="ＭＳ Ｐゴシック" pitchFamily="34" charset="-128"/>
            </a:endParaRPr>
          </a:p>
        </p:txBody>
      </p:sp>
      <p:sp>
        <p:nvSpPr>
          <p:cNvPr id="30723" name="Content Placeholder 2"/>
          <p:cNvSpPr>
            <a:spLocks noGrp="1"/>
          </p:cNvSpPr>
          <p:nvPr>
            <p:ph idx="1"/>
          </p:nvPr>
        </p:nvSpPr>
        <p:spPr>
          <a:xfrm>
            <a:off x="228600" y="1506538"/>
            <a:ext cx="8677275" cy="4849812"/>
          </a:xfrm>
        </p:spPr>
        <p:txBody>
          <a:bodyPr rtlCol="0">
            <a:normAutofit/>
          </a:bodyPr>
          <a:lstStyle/>
          <a:p>
            <a:r>
              <a:rPr lang="en-US" altLang="en-US" sz="2400" dirty="0">
                <a:ea typeface="ＭＳ Ｐゴシック" pitchFamily="34" charset="-128"/>
              </a:rPr>
              <a:t>Proposing Firm must be in business for a minimum of five (5) years performing </a:t>
            </a:r>
            <a:r>
              <a:rPr lang="en-US" altLang="en-US" sz="2400" dirty="0" smtClean="0">
                <a:ea typeface="ＭＳ Ｐゴシック" pitchFamily="34" charset="-128"/>
              </a:rPr>
              <a:t>installation</a:t>
            </a:r>
            <a:r>
              <a:rPr lang="en-US" altLang="en-US" sz="2400" dirty="0">
                <a:ea typeface="ＭＳ Ｐゴシック" pitchFamily="34" charset="-128"/>
              </a:rPr>
              <a:t>, repair and preventative maintenance on interior, exterior and automatic </a:t>
            </a:r>
            <a:r>
              <a:rPr lang="en-US" altLang="en-US" sz="2400" dirty="0" smtClean="0">
                <a:ea typeface="ＭＳ Ｐゴシック" pitchFamily="34" charset="-128"/>
              </a:rPr>
              <a:t>ADA </a:t>
            </a:r>
            <a:r>
              <a:rPr lang="en-US" altLang="en-US" sz="2400" dirty="0">
                <a:ea typeface="ＭＳ Ｐゴシック" pitchFamily="34" charset="-128"/>
              </a:rPr>
              <a:t>doors.</a:t>
            </a:r>
          </a:p>
          <a:p>
            <a:r>
              <a:rPr lang="en-US" altLang="en-US" sz="2400" dirty="0" smtClean="0">
                <a:ea typeface="ＭＳ Ｐゴシック" pitchFamily="34" charset="-128"/>
              </a:rPr>
              <a:t>Proposing </a:t>
            </a:r>
            <a:r>
              <a:rPr lang="en-US" altLang="en-US" sz="2400" dirty="0">
                <a:ea typeface="ＭＳ Ｐゴシック" pitchFamily="34" charset="-128"/>
              </a:rPr>
              <a:t>Firm’s Mechanic must have a minimum of three (3) years of experience </a:t>
            </a:r>
            <a:r>
              <a:rPr lang="en-US" altLang="en-US" sz="2400" dirty="0" smtClean="0">
                <a:ea typeface="ＭＳ Ｐゴシック" pitchFamily="34" charset="-128"/>
              </a:rPr>
              <a:t>performing </a:t>
            </a:r>
            <a:r>
              <a:rPr lang="en-US" altLang="en-US" sz="2400" dirty="0">
                <a:ea typeface="ＭＳ Ｐゴシック" pitchFamily="34" charset="-128"/>
              </a:rPr>
              <a:t>installation, repair and preventative maintenance on interior, exterior </a:t>
            </a:r>
            <a:r>
              <a:rPr lang="en-US" altLang="en-US" sz="2400" dirty="0" smtClean="0">
                <a:ea typeface="ＭＳ Ｐゴシック" pitchFamily="34" charset="-128"/>
              </a:rPr>
              <a:t>and </a:t>
            </a:r>
            <a:r>
              <a:rPr lang="en-US" altLang="en-US" sz="2400" dirty="0">
                <a:ea typeface="ＭＳ Ｐゴシック" pitchFamily="34" charset="-128"/>
              </a:rPr>
              <a:t>automatic ADA doors and entrances.</a:t>
            </a:r>
          </a:p>
          <a:p>
            <a:r>
              <a:rPr lang="en-US" altLang="en-US" sz="2400" dirty="0" smtClean="0">
                <a:ea typeface="ＭＳ Ｐゴシック" pitchFamily="34" charset="-128"/>
              </a:rPr>
              <a:t>Proposing </a:t>
            </a:r>
            <a:r>
              <a:rPr lang="en-US" altLang="en-US" sz="2400" dirty="0">
                <a:ea typeface="ＭＳ Ｐゴシック" pitchFamily="34" charset="-128"/>
              </a:rPr>
              <a:t>Firm’s Mechanic </a:t>
            </a:r>
            <a:r>
              <a:rPr lang="en-US" altLang="en-US" sz="2400" dirty="0" smtClean="0">
                <a:ea typeface="ＭＳ Ｐゴシック" pitchFamily="34" charset="-128"/>
              </a:rPr>
              <a:t>should </a:t>
            </a:r>
            <a:r>
              <a:rPr lang="en-US" altLang="en-US" sz="2400" dirty="0">
                <a:ea typeface="ＭＳ Ｐゴシック" pitchFamily="34" charset="-128"/>
              </a:rPr>
              <a:t>be BHMA certified (American National Standard </a:t>
            </a:r>
            <a:r>
              <a:rPr lang="en-US" altLang="en-US" sz="2400" dirty="0" smtClean="0">
                <a:ea typeface="ＭＳ Ｐゴシック" pitchFamily="34" charset="-128"/>
              </a:rPr>
              <a:t>for </a:t>
            </a:r>
            <a:r>
              <a:rPr lang="en-US" altLang="en-US" sz="2400" dirty="0">
                <a:ea typeface="ＭＳ Ｐゴシック" pitchFamily="34" charset="-128"/>
              </a:rPr>
              <a:t>Power Operated Pedestrian Doors).</a:t>
            </a:r>
          </a:p>
          <a:p>
            <a:r>
              <a:rPr lang="en-US" altLang="en-US" sz="2400" dirty="0" smtClean="0">
                <a:ea typeface="ＭＳ Ｐゴシック" pitchFamily="34" charset="-128"/>
              </a:rPr>
              <a:t>Proposing </a:t>
            </a:r>
            <a:r>
              <a:rPr lang="en-US" altLang="en-US" sz="2400" dirty="0">
                <a:ea typeface="ＭＳ Ｐゴシック" pitchFamily="34" charset="-128"/>
              </a:rPr>
              <a:t>Firm must possess a current license to perform work in Maryland under </a:t>
            </a:r>
            <a:r>
              <a:rPr lang="en-US" altLang="en-US" sz="2400" dirty="0" smtClean="0">
                <a:ea typeface="ＭＳ Ｐゴシック" pitchFamily="34" charset="-128"/>
              </a:rPr>
              <a:t>this </a:t>
            </a:r>
            <a:r>
              <a:rPr lang="en-US" altLang="en-US" sz="2400" dirty="0">
                <a:ea typeface="ＭＳ Ｐゴシック" pitchFamily="34" charset="-128"/>
              </a:rPr>
              <a:t>contract</a:t>
            </a:r>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862A3DD-02D7-4211-8E7A-73AEE3F064B5}" type="slidenum">
              <a:rPr lang="en-US" altLang="en-US" sz="1200">
                <a:solidFill>
                  <a:srgbClr val="898989"/>
                </a:solidFill>
              </a:rPr>
              <a:pPr eaLnBrk="1" hangingPunct="1">
                <a:spcBef>
                  <a:spcPct val="0"/>
                </a:spcBef>
                <a:buFontTx/>
                <a:buNone/>
              </a:pPr>
              <a:t>14</a:t>
            </a:fld>
            <a:endParaRPr lang="en-US" altLang="en-US" sz="1200" dirty="0">
              <a:solidFill>
                <a:srgbClr val="898989"/>
              </a:solidFill>
            </a:endParaRP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3" y="274638"/>
            <a:ext cx="1646237"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4403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1788" y="681295"/>
            <a:ext cx="8229600" cy="709612"/>
          </a:xfrm>
        </p:spPr>
        <p:txBody>
          <a:bodyPr rtlCol="0">
            <a:normAutofit fontScale="90000"/>
          </a:bodyPr>
          <a:lstStyle/>
          <a:p>
            <a:pPr algn="l" eaLnBrk="1" fontAlgn="auto" hangingPunct="1">
              <a:spcAft>
                <a:spcPts val="0"/>
              </a:spcAft>
              <a:defRPr/>
            </a:pPr>
            <a:r>
              <a:rPr lang="en-US" altLang="en-US" sz="3200" b="1" dirty="0">
                <a:ea typeface="ＭＳ Ｐゴシック" pitchFamily="34" charset="-128"/>
              </a:rPr>
              <a:t>Technical Proposal Submittal –</a:t>
            </a:r>
            <a:br>
              <a:rPr lang="en-US" altLang="en-US" sz="3200" b="1" dirty="0">
                <a:ea typeface="ＭＳ Ｐゴシック" pitchFamily="34" charset="-128"/>
              </a:rPr>
            </a:br>
            <a:r>
              <a:rPr lang="en-US" altLang="en-US" sz="3200" b="1" dirty="0">
                <a:ea typeface="ＭＳ Ｐゴシック" pitchFamily="34" charset="-128"/>
              </a:rPr>
              <a:t>Firm Experience/References</a:t>
            </a:r>
          </a:p>
        </p:txBody>
      </p:sp>
      <p:sp>
        <p:nvSpPr>
          <p:cNvPr id="35843" name="Content Placeholder 2"/>
          <p:cNvSpPr>
            <a:spLocks noGrp="1"/>
          </p:cNvSpPr>
          <p:nvPr>
            <p:ph idx="1"/>
          </p:nvPr>
        </p:nvSpPr>
        <p:spPr>
          <a:xfrm>
            <a:off x="457200" y="1362074"/>
            <a:ext cx="8229600" cy="5140325"/>
          </a:xfrm>
        </p:spPr>
        <p:txBody>
          <a:bodyPr rtlCol="0">
            <a:normAutofit fontScale="70000" lnSpcReduction="20000"/>
          </a:bodyPr>
          <a:lstStyle/>
          <a:p>
            <a:pPr marL="0" indent="0" eaLnBrk="1" fontAlgn="auto" hangingPunct="1">
              <a:spcBef>
                <a:spcPct val="0"/>
              </a:spcBef>
              <a:spcAft>
                <a:spcPts val="0"/>
              </a:spcAft>
              <a:buFont typeface="Arial" panose="020B0604020202020204" pitchFamily="34" charset="0"/>
              <a:buNone/>
              <a:defRPr/>
            </a:pPr>
            <a:endParaRPr lang="en-US" altLang="en-US" sz="2400" dirty="0">
              <a:ea typeface="ＭＳ Ｐゴシック" pitchFamily="34" charset="-128"/>
            </a:endParaRPr>
          </a:p>
          <a:p>
            <a:pPr marL="0" indent="0">
              <a:buNone/>
            </a:pPr>
            <a:r>
              <a:rPr lang="en-US" dirty="0" smtClean="0"/>
              <a:t> </a:t>
            </a:r>
            <a:r>
              <a:rPr lang="en-US" dirty="0"/>
              <a:t>Provide "Experience information for three (3) contracts where these services have been performed within the last three (3) years; and provide the dollar value of each contract. All are to be similar in size and scope to The University of Maryland Baltimore County, with higher consideration being given to any contract performed in a higher academic environment. </a:t>
            </a:r>
            <a:endParaRPr lang="en-US" dirty="0" smtClean="0"/>
          </a:p>
          <a:p>
            <a:pPr marL="0" indent="0">
              <a:buNone/>
            </a:pPr>
            <a:r>
              <a:rPr lang="en-US" dirty="0"/>
              <a:t>References: Provide at least three (3) references </a:t>
            </a:r>
            <a:r>
              <a:rPr lang="en-US" dirty="0" smtClean="0"/>
              <a:t>of </a:t>
            </a:r>
            <a:r>
              <a:rPr lang="en-US" dirty="0"/>
              <a:t>contract locations where these services have been performed within the last three (3) years. Provide contact name, address, telephone number and account name and location for each reference. It is imperative that accurate contact names and phone numbers be given for the contracts listed. All references should include a contact person who can comment on the firm's ability to handle a contract of this type</a:t>
            </a:r>
          </a:p>
          <a:p>
            <a:pPr marL="0" indent="0" eaLnBrk="1" fontAlgn="auto" hangingPunct="1">
              <a:spcBef>
                <a:spcPct val="0"/>
              </a:spcBef>
              <a:spcAft>
                <a:spcPts val="0"/>
              </a:spcAft>
              <a:buFont typeface="Arial" panose="020B0604020202020204" pitchFamily="34" charset="0"/>
              <a:buNone/>
              <a:defRPr/>
            </a:pPr>
            <a:endParaRPr lang="en-US" altLang="en-US" sz="2800" b="1" dirty="0">
              <a:ea typeface="ＭＳ Ｐゴシック" pitchFamily="34" charset="-128"/>
            </a:endParaRPr>
          </a:p>
          <a:p>
            <a:pPr marL="0" indent="0" eaLnBrk="1" fontAlgn="auto" hangingPunct="1">
              <a:spcBef>
                <a:spcPct val="0"/>
              </a:spcBef>
              <a:spcAft>
                <a:spcPts val="0"/>
              </a:spcAft>
              <a:buFont typeface="Arial" panose="020B0604020202020204" pitchFamily="34" charset="0"/>
              <a:buNone/>
              <a:defRPr/>
            </a:pPr>
            <a:endParaRPr lang="en-US" altLang="en-US" sz="2800" b="1" dirty="0">
              <a:ea typeface="ＭＳ Ｐゴシック" pitchFamily="34" charset="-128"/>
            </a:endParaRPr>
          </a:p>
          <a:p>
            <a:pPr marL="0" indent="0" eaLnBrk="1" fontAlgn="auto" hangingPunct="1">
              <a:spcBef>
                <a:spcPct val="0"/>
              </a:spcBef>
              <a:spcAft>
                <a:spcPts val="0"/>
              </a:spcAft>
              <a:buFont typeface="Arial" panose="020B0604020202020204" pitchFamily="34" charset="0"/>
              <a:buNone/>
              <a:defRPr/>
            </a:pPr>
            <a:endParaRPr lang="en-US" altLang="en-US" sz="800" dirty="0">
              <a:ea typeface="ＭＳ Ｐゴシック" pitchFamily="34" charset="-128"/>
            </a:endParaRPr>
          </a:p>
          <a:p>
            <a:pPr marL="0" indent="0" eaLnBrk="1" fontAlgn="auto" hangingPunct="1">
              <a:spcBef>
                <a:spcPct val="0"/>
              </a:spcBef>
              <a:spcAft>
                <a:spcPts val="0"/>
              </a:spcAft>
              <a:buFont typeface="Arial" panose="020B0604020202020204" pitchFamily="34" charset="0"/>
              <a:buNone/>
              <a:defRPr/>
            </a:pPr>
            <a:r>
              <a:rPr lang="en-US" altLang="en-US" dirty="0">
                <a:ea typeface="ＭＳ Ｐゴシック" pitchFamily="34" charset="-128"/>
              </a:rPr>
              <a:t>		</a:t>
            </a:r>
          </a:p>
        </p:txBody>
      </p:sp>
      <p:sp>
        <p:nvSpPr>
          <p:cNvPr id="35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DAE07A2-B9EE-4A13-8632-8657D44C9AC5}" type="slidenum">
              <a:rPr lang="en-US" altLang="en-US" sz="1200">
                <a:solidFill>
                  <a:srgbClr val="898989"/>
                </a:solidFill>
              </a:rPr>
              <a:pPr eaLnBrk="1" hangingPunct="1">
                <a:spcBef>
                  <a:spcPct val="0"/>
                </a:spcBef>
                <a:buFontTx/>
                <a:buNone/>
              </a:pPr>
              <a:t>15</a:t>
            </a:fld>
            <a:endParaRPr lang="en-US" altLang="en-US" sz="1200" dirty="0">
              <a:solidFill>
                <a:srgbClr val="898989"/>
              </a:solidFill>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274638"/>
            <a:ext cx="1646238"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51127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dirty="0">
                <a:ea typeface="MS PGothic" panose="020B0600070205080204" pitchFamily="34" charset="-128"/>
              </a:rPr>
              <a:t>Solicitation #</a:t>
            </a:r>
            <a:r>
              <a:rPr lang="en-US" altLang="en-US" dirty="0" smtClean="0">
                <a:ea typeface="MS PGothic" panose="020B0600070205080204" pitchFamily="34" charset="-128"/>
              </a:rPr>
              <a:t>BC-21308-J</a:t>
            </a:r>
            <a:endParaRPr lang="en-US" altLang="en-US" dirty="0">
              <a:ea typeface="MS PGothic" panose="020B0600070205080204" pitchFamily="34" charset="-128"/>
            </a:endParaRPr>
          </a:p>
        </p:txBody>
      </p:sp>
      <p:sp>
        <p:nvSpPr>
          <p:cNvPr id="45059"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sz="4000" b="1" dirty="0">
                <a:ea typeface="MS PGothic" panose="020B0600070205080204" pitchFamily="34" charset="-128"/>
              </a:rPr>
              <a:t>INTERVIEW SESSION</a:t>
            </a:r>
          </a:p>
        </p:txBody>
      </p:sp>
      <p:sp>
        <p:nvSpPr>
          <p:cNvPr id="450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C839634-4E79-42A8-B66B-3808B6F7BA8A}" type="slidenum">
              <a:rPr lang="en-US" altLang="en-US" sz="1200">
                <a:solidFill>
                  <a:srgbClr val="898989"/>
                </a:solidFill>
              </a:rPr>
              <a:pPr eaLnBrk="1" hangingPunct="1">
                <a:spcBef>
                  <a:spcPct val="0"/>
                </a:spcBef>
                <a:buFontTx/>
                <a:buNone/>
              </a:pPr>
              <a:t>16</a:t>
            </a:fld>
            <a:endParaRPr lang="en-US" altLang="en-US" sz="1200" dirty="0">
              <a:solidFill>
                <a:srgbClr val="898989"/>
              </a:solidFill>
            </a:endParaRPr>
          </a:p>
        </p:txBody>
      </p:sp>
      <p:pic>
        <p:nvPicPr>
          <p:cNvPr id="45061" name="Picture 4" descr="https://encrypted-tbn3.gstatic.com/images?q=tbn:ANd9GcQq1Y-RwLVRdQKtWQSSxOy-raef3km36n_XqYkNs9cBRkOinQLQ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3560763"/>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4176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71450" y="797719"/>
            <a:ext cx="8515350" cy="660400"/>
          </a:xfrm>
        </p:spPr>
        <p:txBody>
          <a:bodyPr/>
          <a:lstStyle/>
          <a:p>
            <a:pPr algn="l" eaLnBrk="1" hangingPunct="1"/>
            <a:r>
              <a:rPr lang="en-US" altLang="en-US" sz="3200" b="1" dirty="0">
                <a:ea typeface="MS PGothic" panose="020B0600070205080204" pitchFamily="34" charset="-128"/>
              </a:rPr>
              <a:t>Interview Session-Purpose</a:t>
            </a:r>
          </a:p>
        </p:txBody>
      </p:sp>
      <p:sp>
        <p:nvSpPr>
          <p:cNvPr id="3" name="Content Placeholder 2"/>
          <p:cNvSpPr>
            <a:spLocks noGrp="1"/>
          </p:cNvSpPr>
          <p:nvPr>
            <p:ph idx="1"/>
          </p:nvPr>
        </p:nvSpPr>
        <p:spPr>
          <a:xfrm>
            <a:off x="171450" y="1428750"/>
            <a:ext cx="8740775" cy="4714875"/>
          </a:xfrm>
        </p:spPr>
        <p:txBody>
          <a:bodyPr rtlCol="0">
            <a:normAutofit/>
          </a:bodyPr>
          <a:lstStyle/>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r>
              <a:rPr lang="en-US" sz="2400" dirty="0"/>
              <a:t>Allow the University to meet the Prime’s key personnel.</a:t>
            </a:r>
          </a:p>
          <a:p>
            <a:pPr marL="0" indent="0" eaLnBrk="1" fontAlgn="auto" hangingPunct="1">
              <a:spcBef>
                <a:spcPts val="0"/>
              </a:spcBef>
              <a:spcAft>
                <a:spcPts val="0"/>
              </a:spcAft>
              <a:buFont typeface="Arial" charset="0"/>
              <a:buNone/>
              <a:defRPr/>
            </a:pPr>
            <a:endParaRPr lang="en-US" sz="2400" dirty="0"/>
          </a:p>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r>
              <a:rPr lang="en-US" sz="2400" dirty="0"/>
              <a:t>Allow the Proposer to present and discuss their project approach and project challenge.</a:t>
            </a:r>
          </a:p>
          <a:p>
            <a:pPr eaLnBrk="1" fontAlgn="auto" hangingPunct="1">
              <a:spcBef>
                <a:spcPts val="0"/>
              </a:spcBef>
              <a:spcAft>
                <a:spcPts val="0"/>
              </a:spcAft>
              <a:buFont typeface="Arial" charset="0"/>
              <a:buChar char="•"/>
              <a:defRPr/>
            </a:pPr>
            <a:endParaRPr lang="en-US" sz="2400" dirty="0"/>
          </a:p>
          <a:p>
            <a:pPr marL="0" indent="0" eaLnBrk="1" fontAlgn="auto" hangingPunct="1">
              <a:spcBef>
                <a:spcPts val="0"/>
              </a:spcBef>
              <a:spcAft>
                <a:spcPts val="0"/>
              </a:spcAft>
              <a:buNone/>
              <a:defRPr/>
            </a:pPr>
            <a:endParaRPr lang="en-US" sz="2400" dirty="0"/>
          </a:p>
          <a:p>
            <a:pPr eaLnBrk="1" fontAlgn="auto" hangingPunct="1">
              <a:spcBef>
                <a:spcPts val="0"/>
              </a:spcBef>
              <a:spcAft>
                <a:spcPts val="0"/>
              </a:spcAft>
              <a:buFont typeface="Arial" charset="0"/>
              <a:buChar char="•"/>
              <a:defRPr/>
            </a:pPr>
            <a:r>
              <a:rPr lang="en-US" sz="2400" dirty="0"/>
              <a:t>Discuss other elements/categories of the Technical Proposal.</a:t>
            </a:r>
          </a:p>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r>
              <a:rPr lang="en-US" sz="2400" dirty="0"/>
              <a:t>Provide opportunity to discuss/clarify the scope of services.</a:t>
            </a:r>
          </a:p>
          <a:p>
            <a:pPr marL="0" indent="0" eaLnBrk="1" fontAlgn="auto" hangingPunct="1">
              <a:spcBef>
                <a:spcPts val="0"/>
              </a:spcBef>
              <a:spcAft>
                <a:spcPts val="0"/>
              </a:spcAft>
              <a:buFont typeface="Arial" charset="0"/>
              <a:buNone/>
              <a:defRPr/>
            </a:pPr>
            <a:endParaRPr lang="en-US" sz="2400" dirty="0"/>
          </a:p>
          <a:p>
            <a:pPr marL="0" indent="0" eaLnBrk="1" fontAlgn="auto" hangingPunct="1">
              <a:spcBef>
                <a:spcPts val="0"/>
              </a:spcBef>
              <a:spcAft>
                <a:spcPts val="0"/>
              </a:spcAft>
              <a:buNone/>
              <a:defRPr/>
            </a:pPr>
            <a:endParaRPr lang="en-US" sz="2400" dirty="0"/>
          </a:p>
        </p:txBody>
      </p:sp>
      <p:sp>
        <p:nvSpPr>
          <p:cNvPr id="460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5F2035C-A2C6-4966-982C-8F42131F8E26}" type="slidenum">
              <a:rPr lang="en-US" altLang="en-US" sz="1200">
                <a:solidFill>
                  <a:srgbClr val="898989"/>
                </a:solidFill>
              </a:rPr>
              <a:pPr eaLnBrk="1" hangingPunct="1">
                <a:spcBef>
                  <a:spcPct val="0"/>
                </a:spcBef>
                <a:buFontTx/>
                <a:buNone/>
              </a:pPr>
              <a:t>17</a:t>
            </a:fld>
            <a:endParaRPr lang="en-US" altLang="en-US" sz="1200" dirty="0">
              <a:solidFill>
                <a:srgbClr val="898989"/>
              </a:solidFill>
            </a:endParaRPr>
          </a:p>
        </p:txBody>
      </p:sp>
      <p:pic>
        <p:nvPicPr>
          <p:cNvPr id="460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538" y="274638"/>
            <a:ext cx="1465262"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58489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0488" y="722313"/>
            <a:ext cx="8902700" cy="800100"/>
          </a:xfrm>
        </p:spPr>
        <p:txBody>
          <a:bodyPr/>
          <a:lstStyle/>
          <a:p>
            <a:pPr algn="l" eaLnBrk="1" hangingPunct="1"/>
            <a:r>
              <a:rPr lang="en-US" altLang="en-US" sz="3200" b="1" dirty="0">
                <a:ea typeface="MS PGothic" panose="020B0600070205080204" pitchFamily="34" charset="-128"/>
              </a:rPr>
              <a:t>Interview Session</a:t>
            </a:r>
            <a:r>
              <a:rPr lang="en-US" altLang="en-US" sz="3200" dirty="0">
                <a:ea typeface="MS PGothic" panose="020B0600070205080204" pitchFamily="34" charset="-128"/>
              </a:rPr>
              <a:t> </a:t>
            </a:r>
          </a:p>
        </p:txBody>
      </p:sp>
      <p:sp>
        <p:nvSpPr>
          <p:cNvPr id="3" name="Content Placeholder 2"/>
          <p:cNvSpPr>
            <a:spLocks noGrp="1"/>
          </p:cNvSpPr>
          <p:nvPr>
            <p:ph idx="1"/>
          </p:nvPr>
        </p:nvSpPr>
        <p:spPr>
          <a:xfrm>
            <a:off x="457200" y="1352550"/>
            <a:ext cx="8229600" cy="4773613"/>
          </a:xfrm>
        </p:spPr>
        <p:txBody>
          <a:bodyPr rtlCol="0">
            <a:normAutofit fontScale="85000" lnSpcReduction="20000"/>
          </a:bodyPr>
          <a:lstStyle/>
          <a:p>
            <a:pPr eaLnBrk="1" fontAlgn="auto" hangingPunct="1">
              <a:spcAft>
                <a:spcPts val="0"/>
              </a:spcAft>
              <a:buFont typeface="Arial" charset="0"/>
              <a:buChar char="•"/>
              <a:defRPr/>
            </a:pPr>
            <a:endParaRPr lang="en-US" sz="2600" dirty="0"/>
          </a:p>
          <a:p>
            <a:pPr eaLnBrk="1" fontAlgn="auto" hangingPunct="1">
              <a:spcAft>
                <a:spcPts val="0"/>
              </a:spcAft>
              <a:buFont typeface="Arial" charset="0"/>
              <a:buChar char="•"/>
              <a:defRPr/>
            </a:pPr>
            <a:r>
              <a:rPr lang="en-US" sz="2600" dirty="0"/>
              <a:t>Key personnel </a:t>
            </a:r>
            <a:r>
              <a:rPr lang="en-US" sz="2600" b="1" i="1" dirty="0"/>
              <a:t>required</a:t>
            </a:r>
            <a:r>
              <a:rPr lang="en-US" sz="2600" dirty="0"/>
              <a:t> to attend:</a:t>
            </a:r>
          </a:p>
          <a:p>
            <a:pPr marL="457200" lvl="1" indent="0" eaLnBrk="1" fontAlgn="auto" hangingPunct="1">
              <a:spcAft>
                <a:spcPts val="0"/>
              </a:spcAft>
              <a:buFont typeface="Arial" panose="020B0604020202020204" pitchFamily="34" charset="0"/>
              <a:buNone/>
              <a:defRPr/>
            </a:pPr>
            <a:r>
              <a:rPr lang="en-US" sz="2600" dirty="0"/>
              <a:t>1.	Project Executive</a:t>
            </a:r>
          </a:p>
          <a:p>
            <a:pPr marL="457200" lvl="1" indent="0" eaLnBrk="1" fontAlgn="auto" hangingPunct="1">
              <a:spcAft>
                <a:spcPts val="0"/>
              </a:spcAft>
              <a:buFont typeface="Arial" panose="020B0604020202020204" pitchFamily="34" charset="0"/>
              <a:buNone/>
              <a:defRPr/>
            </a:pPr>
            <a:r>
              <a:rPr lang="en-US" sz="2600" dirty="0"/>
              <a:t>2.	Project Manager</a:t>
            </a:r>
          </a:p>
          <a:p>
            <a:pPr marL="457200" lvl="1" indent="0" eaLnBrk="1" fontAlgn="auto" hangingPunct="1">
              <a:spcAft>
                <a:spcPts val="0"/>
              </a:spcAft>
              <a:buFont typeface="Arial" panose="020B0604020202020204" pitchFamily="34" charset="0"/>
              <a:buNone/>
              <a:defRPr/>
            </a:pPr>
            <a:r>
              <a:rPr lang="en-US" sz="2600" dirty="0"/>
              <a:t>3.	Project Superintendent</a:t>
            </a:r>
          </a:p>
          <a:p>
            <a:pPr marL="457200" lvl="1" indent="0" eaLnBrk="1" fontAlgn="auto" hangingPunct="1">
              <a:spcAft>
                <a:spcPts val="0"/>
              </a:spcAft>
              <a:buFont typeface="Arial" panose="020B0604020202020204" pitchFamily="34" charset="0"/>
              <a:buNone/>
              <a:defRPr/>
            </a:pPr>
            <a:endParaRPr lang="en-US" sz="2600" dirty="0"/>
          </a:p>
          <a:p>
            <a:pPr marL="457200" lvl="1" indent="0" eaLnBrk="1" fontAlgn="auto" hangingPunct="1">
              <a:spcAft>
                <a:spcPts val="0"/>
              </a:spcAft>
              <a:buFont typeface="Arial" panose="020B0604020202020204" pitchFamily="34" charset="0"/>
              <a:buNone/>
              <a:defRPr/>
            </a:pPr>
            <a:r>
              <a:rPr lang="en-US" sz="2600" dirty="0"/>
              <a:t>Other personnel are at the discretion of the Prime firm but must be participants in the session</a:t>
            </a:r>
          </a:p>
          <a:p>
            <a:pPr marL="0" lvl="1" indent="0" eaLnBrk="1" fontAlgn="auto" hangingPunct="1">
              <a:spcAft>
                <a:spcPts val="0"/>
              </a:spcAft>
              <a:buNone/>
              <a:defRPr/>
            </a:pPr>
            <a:endParaRPr lang="en-US" sz="2600" dirty="0"/>
          </a:p>
          <a:p>
            <a:pPr marL="457200" lvl="1" indent="-457200" eaLnBrk="1" fontAlgn="auto" hangingPunct="1">
              <a:spcAft>
                <a:spcPts val="0"/>
              </a:spcAft>
              <a:buFont typeface="Arial" panose="020B0604020202020204" pitchFamily="34" charset="0"/>
              <a:buChar char="•"/>
              <a:defRPr/>
            </a:pPr>
            <a:r>
              <a:rPr lang="en-US" sz="2600" dirty="0"/>
              <a:t>Sessions will be </a:t>
            </a:r>
            <a:r>
              <a:rPr lang="en-US" sz="2600" dirty="0" smtClean="0"/>
              <a:t>1-hour or less </a:t>
            </a:r>
            <a:r>
              <a:rPr lang="en-US" sz="2600" dirty="0"/>
              <a:t>in duration and UMBC will confirm specifics of these sessions in writing.</a:t>
            </a:r>
          </a:p>
          <a:p>
            <a:pPr marL="0" lvl="1" indent="0" eaLnBrk="1" fontAlgn="auto" hangingPunct="1">
              <a:spcAft>
                <a:spcPts val="0"/>
              </a:spcAft>
              <a:buNone/>
              <a:defRPr/>
            </a:pPr>
            <a:endParaRPr lang="en-US" sz="2600" dirty="0"/>
          </a:p>
          <a:p>
            <a:pPr marL="457200" lvl="1" indent="-457200" eaLnBrk="1" fontAlgn="auto" hangingPunct="1">
              <a:spcAft>
                <a:spcPts val="0"/>
              </a:spcAft>
              <a:buFont typeface="Arial" panose="020B0604020202020204" pitchFamily="34" charset="0"/>
              <a:buChar char="•"/>
              <a:defRPr/>
            </a:pPr>
            <a:r>
              <a:rPr lang="en-US" sz="2600" dirty="0"/>
              <a:t>Forum will be informal via WebEx.  The University is </a:t>
            </a:r>
            <a:r>
              <a:rPr lang="en-US" sz="2600" u="sng" dirty="0"/>
              <a:t>not</a:t>
            </a:r>
            <a:r>
              <a:rPr lang="en-US" sz="2600" dirty="0"/>
              <a:t> interested in a marketing presentation.</a:t>
            </a:r>
          </a:p>
          <a:p>
            <a:pPr marL="457200" lvl="1" indent="-457200" eaLnBrk="1" fontAlgn="auto" hangingPunct="1">
              <a:spcAft>
                <a:spcPts val="0"/>
              </a:spcAft>
              <a:buFont typeface="Arial" panose="020B0604020202020204" pitchFamily="34" charset="0"/>
              <a:buChar char="•"/>
              <a:defRPr/>
            </a:pPr>
            <a:endParaRPr lang="en-US" sz="2600" dirty="0"/>
          </a:p>
          <a:p>
            <a:pPr marL="457200" lvl="1" indent="-457200" eaLnBrk="1" fontAlgn="auto" hangingPunct="1">
              <a:spcAft>
                <a:spcPts val="0"/>
              </a:spcAft>
              <a:buFont typeface="Arial" panose="020B0604020202020204" pitchFamily="34" charset="0"/>
              <a:buChar char="•"/>
              <a:defRPr/>
            </a:pPr>
            <a:endParaRPr lang="en-US" sz="2400" dirty="0"/>
          </a:p>
          <a:p>
            <a:pPr marL="0" indent="0" eaLnBrk="1" fontAlgn="auto" hangingPunct="1">
              <a:spcAft>
                <a:spcPts val="0"/>
              </a:spcAft>
              <a:buFont typeface="Arial" charset="0"/>
              <a:buNone/>
              <a:defRPr/>
            </a:pPr>
            <a:endParaRPr lang="en-US" dirty="0"/>
          </a:p>
        </p:txBody>
      </p:sp>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FFEE7A3-D42D-40D5-9FD2-7B7646DF262B}" type="slidenum">
              <a:rPr lang="en-US" altLang="en-US" sz="1200">
                <a:solidFill>
                  <a:srgbClr val="898989"/>
                </a:solidFill>
              </a:rPr>
              <a:pPr eaLnBrk="1" hangingPunct="1">
                <a:spcBef>
                  <a:spcPct val="0"/>
                </a:spcBef>
                <a:buFontTx/>
                <a:buNone/>
              </a:pPr>
              <a:t>18</a:t>
            </a:fld>
            <a:endParaRPr lang="en-US" altLang="en-US" sz="1200" dirty="0">
              <a:solidFill>
                <a:srgbClr val="898989"/>
              </a:solidFill>
            </a:endParaRPr>
          </a:p>
        </p:txBody>
      </p:sp>
      <p:pic>
        <p:nvPicPr>
          <p:cNvPr id="481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303213"/>
            <a:ext cx="146367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91607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38125" y="677761"/>
            <a:ext cx="8755063" cy="1077912"/>
          </a:xfrm>
        </p:spPr>
        <p:txBody>
          <a:bodyPr/>
          <a:lstStyle/>
          <a:p>
            <a:pPr algn="l" eaLnBrk="1" hangingPunct="1"/>
            <a:r>
              <a:rPr lang="en-US" altLang="en-US" sz="3200" b="1" dirty="0">
                <a:ea typeface="MS PGothic" panose="020B0600070205080204" pitchFamily="34" charset="-128"/>
              </a:rPr>
              <a:t>Price Proposal Submittal</a:t>
            </a:r>
          </a:p>
        </p:txBody>
      </p:sp>
      <p:sp>
        <p:nvSpPr>
          <p:cNvPr id="3" name="Content Placeholder 2"/>
          <p:cNvSpPr>
            <a:spLocks noGrp="1"/>
          </p:cNvSpPr>
          <p:nvPr>
            <p:ph idx="1"/>
          </p:nvPr>
        </p:nvSpPr>
        <p:spPr>
          <a:xfrm>
            <a:off x="311150" y="1562100"/>
            <a:ext cx="8682038" cy="4686300"/>
          </a:xfrm>
        </p:spPr>
        <p:txBody>
          <a:bodyPr rtlCol="0">
            <a:normAutofit lnSpcReduction="10000"/>
          </a:bodyPr>
          <a:lstStyle/>
          <a:p>
            <a:pPr eaLnBrk="1" fontAlgn="auto" hangingPunct="1">
              <a:spcBef>
                <a:spcPts val="0"/>
              </a:spcBef>
              <a:spcAft>
                <a:spcPts val="0"/>
              </a:spcAft>
              <a:buFont typeface="Arial" charset="0"/>
              <a:buChar char="•"/>
              <a:defRPr/>
            </a:pPr>
            <a:endParaRPr lang="en-US" sz="2400" dirty="0"/>
          </a:p>
          <a:p>
            <a:pPr marL="342900" lvl="1" indent="-342900">
              <a:spcBef>
                <a:spcPts val="0"/>
              </a:spcBef>
              <a:buFont typeface="Arial" panose="020B0604020202020204" pitchFamily="34" charset="0"/>
              <a:buChar char="•"/>
              <a:defRPr/>
            </a:pPr>
            <a:r>
              <a:rPr lang="en-US" sz="2400" dirty="0"/>
              <a:t>The </a:t>
            </a:r>
            <a:r>
              <a:rPr lang="en-US" sz="2400" dirty="0" smtClean="0"/>
              <a:t>forms </a:t>
            </a:r>
            <a:r>
              <a:rPr lang="en-US" sz="2400" dirty="0"/>
              <a:t>consist of a Base Price Proposal form </a:t>
            </a:r>
          </a:p>
          <a:p>
            <a:pPr marL="0" lvl="1" indent="0">
              <a:spcBef>
                <a:spcPts val="0"/>
              </a:spcBef>
              <a:buNone/>
              <a:defRPr/>
            </a:pPr>
            <a:endParaRPr lang="en-US" sz="2400" dirty="0"/>
          </a:p>
          <a:p>
            <a:pPr marL="342900" lvl="1" indent="-342900">
              <a:spcBef>
                <a:spcPts val="0"/>
              </a:spcBef>
              <a:buFont typeface="Arial" panose="020B0604020202020204" pitchFamily="34" charset="0"/>
              <a:buChar char="•"/>
              <a:defRPr/>
            </a:pPr>
            <a:r>
              <a:rPr lang="en-US" sz="2400" dirty="0"/>
              <a:t>The </a:t>
            </a:r>
            <a:r>
              <a:rPr lang="en-US" sz="2400" dirty="0" smtClean="0"/>
              <a:t>official price </a:t>
            </a:r>
            <a:r>
              <a:rPr lang="en-US" sz="2400" dirty="0"/>
              <a:t>proposal form will be issued to short listed firms at the appropriate time</a:t>
            </a:r>
          </a:p>
          <a:p>
            <a:pPr marL="0" lvl="1" indent="0" eaLnBrk="1" fontAlgn="auto" hangingPunct="1">
              <a:spcBef>
                <a:spcPts val="0"/>
              </a:spcBef>
              <a:spcAft>
                <a:spcPts val="0"/>
              </a:spcAft>
              <a:buNone/>
              <a:defRPr/>
            </a:pPr>
            <a:endParaRPr lang="en-US" sz="2400" dirty="0"/>
          </a:p>
          <a:p>
            <a:pPr>
              <a:spcBef>
                <a:spcPct val="0"/>
              </a:spcBef>
            </a:pPr>
            <a:r>
              <a:rPr lang="en-US" altLang="en-US" sz="2400" dirty="0"/>
              <a:t>Price Proposals shall be submitted to the Box address provided.</a:t>
            </a:r>
          </a:p>
          <a:p>
            <a:pPr marL="0" indent="0">
              <a:spcBef>
                <a:spcPct val="0"/>
              </a:spcBef>
              <a:buNone/>
            </a:pPr>
            <a:endParaRPr lang="en-US" altLang="en-US" sz="2400" dirty="0"/>
          </a:p>
          <a:p>
            <a:pPr>
              <a:spcBef>
                <a:spcPct val="0"/>
              </a:spcBef>
            </a:pPr>
            <a:r>
              <a:rPr lang="en-US" altLang="en-US" sz="2400" dirty="0"/>
              <a:t>The Price Proposal forms shall be filled out completely inclusive of the attachments.</a:t>
            </a:r>
          </a:p>
          <a:p>
            <a:pPr marL="0" indent="0">
              <a:spcBef>
                <a:spcPct val="0"/>
              </a:spcBef>
              <a:buNone/>
            </a:pPr>
            <a:endParaRPr lang="en-US" altLang="en-US" sz="2400" dirty="0"/>
          </a:p>
          <a:p>
            <a:pPr>
              <a:spcBef>
                <a:spcPct val="0"/>
              </a:spcBef>
            </a:pPr>
            <a:r>
              <a:rPr lang="en-US" altLang="en-US" sz="2400" dirty="0"/>
              <a:t>Changes, alterations, and additions to the Price Proposal forms are NOT allowed.</a:t>
            </a:r>
          </a:p>
          <a:p>
            <a:pPr marL="0" lvl="1" indent="0" eaLnBrk="1" fontAlgn="auto" hangingPunct="1">
              <a:spcBef>
                <a:spcPts val="0"/>
              </a:spcBef>
              <a:spcAft>
                <a:spcPts val="0"/>
              </a:spcAft>
              <a:buFont typeface="Arial" panose="020B0604020202020204" pitchFamily="34" charset="0"/>
              <a:buNone/>
              <a:defRPr/>
            </a:pPr>
            <a:endParaRPr lang="en-US" sz="2400" dirty="0"/>
          </a:p>
        </p:txBody>
      </p:sp>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502CE04-A1D2-4158-8A77-77222C5EA341}" type="slidenum">
              <a:rPr lang="en-US" altLang="en-US" sz="1200">
                <a:solidFill>
                  <a:srgbClr val="898989"/>
                </a:solidFill>
              </a:rPr>
              <a:pPr eaLnBrk="1" hangingPunct="1">
                <a:spcBef>
                  <a:spcPct val="0"/>
                </a:spcBef>
                <a:buFontTx/>
                <a:buNone/>
              </a:pPr>
              <a:t>19</a:t>
            </a:fld>
            <a:endParaRPr lang="en-US" altLang="en-US" sz="1200" dirty="0">
              <a:solidFill>
                <a:srgbClr val="898989"/>
              </a:solidFill>
            </a:endParaRPr>
          </a:p>
        </p:txBody>
      </p:sp>
      <p:pic>
        <p:nvPicPr>
          <p:cNvPr id="501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200025"/>
            <a:ext cx="2319337"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6435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4000" dirty="0">
                <a:ea typeface="MS PGothic" panose="020B0600070205080204" pitchFamily="34" charset="-128"/>
              </a:rPr>
              <a:t>Solicitation #</a:t>
            </a:r>
            <a:r>
              <a:rPr lang="en-US" altLang="en-US" sz="4000" dirty="0" smtClean="0">
                <a:ea typeface="MS PGothic" panose="020B0600070205080204" pitchFamily="34" charset="-128"/>
              </a:rPr>
              <a:t>RFP-21308-J</a:t>
            </a:r>
            <a:endParaRPr lang="en-US" altLang="en-US" sz="4000" dirty="0">
              <a:ea typeface="MS PGothic" panose="020B0600070205080204" pitchFamily="34" charset="-128"/>
            </a:endParaRPr>
          </a:p>
        </p:txBody>
      </p:sp>
      <p:sp>
        <p:nvSpPr>
          <p:cNvPr id="8195"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sz="4000" b="1" dirty="0">
                <a:ea typeface="MS PGothic" panose="020B0600070205080204" pitchFamily="34" charset="-128"/>
              </a:rPr>
              <a:t>SOLICITATION SCHEDULE</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69ECA4-AE23-4E42-ACDA-A079481CFF52}" type="slidenum">
              <a:rPr lang="en-US" altLang="en-US" sz="1200">
                <a:solidFill>
                  <a:srgbClr val="898989"/>
                </a:solidFill>
              </a:rPr>
              <a:pPr>
                <a:spcBef>
                  <a:spcPct val="0"/>
                </a:spcBef>
                <a:buFontTx/>
                <a:buNone/>
              </a:pPr>
              <a:t>2</a:t>
            </a:fld>
            <a:endParaRPr lang="en-US" altLang="en-US" sz="1200" dirty="0">
              <a:solidFill>
                <a:srgbClr val="898989"/>
              </a:solidFill>
            </a:endParaRPr>
          </a:p>
        </p:txBody>
      </p:sp>
      <p:pic>
        <p:nvPicPr>
          <p:cNvPr id="81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673475"/>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4140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a:ea typeface="MS PGothic" panose="020B0600070205080204" pitchFamily="34" charset="-128"/>
              </a:rPr>
              <a:t>Solicitation #</a:t>
            </a:r>
            <a:r>
              <a:rPr lang="en-US" altLang="en-US" dirty="0" smtClean="0">
                <a:ea typeface="MS PGothic" panose="020B0600070205080204" pitchFamily="34" charset="-128"/>
              </a:rPr>
              <a:t>BC-21308-J</a:t>
            </a:r>
            <a:endParaRPr lang="en-US" altLang="en-US" dirty="0">
              <a:ea typeface="MS PGothic" panose="020B0600070205080204" pitchFamily="34" charset="-128"/>
            </a:endParaRPr>
          </a:p>
        </p:txBody>
      </p:sp>
      <p:sp>
        <p:nvSpPr>
          <p:cNvPr id="56323"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sz="4000" b="1" dirty="0">
                <a:ea typeface="MS PGothic" panose="020B0600070205080204" pitchFamily="34" charset="-128"/>
              </a:rPr>
              <a:t>EVALUATION PROCESS</a:t>
            </a:r>
          </a:p>
        </p:txBody>
      </p:sp>
      <p:sp>
        <p:nvSpPr>
          <p:cNvPr id="563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56F1CF4-F984-4B64-B053-B857EA32DCB3}" type="slidenum">
              <a:rPr lang="en-US" altLang="en-US" sz="1200">
                <a:solidFill>
                  <a:srgbClr val="898989"/>
                </a:solidFill>
              </a:rPr>
              <a:pPr eaLnBrk="1" hangingPunct="1">
                <a:spcBef>
                  <a:spcPct val="0"/>
                </a:spcBef>
                <a:buFontTx/>
                <a:buNone/>
              </a:pPr>
              <a:t>20</a:t>
            </a:fld>
            <a:endParaRPr lang="en-US" altLang="en-US" sz="1200" dirty="0">
              <a:solidFill>
                <a:srgbClr val="898989"/>
              </a:solidFill>
            </a:endParaRPr>
          </a:p>
        </p:txBody>
      </p:sp>
      <p:pic>
        <p:nvPicPr>
          <p:cNvPr id="563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463" y="4211638"/>
            <a:ext cx="2195512"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613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695326"/>
            <a:ext cx="8229600" cy="709612"/>
          </a:xfrm>
        </p:spPr>
        <p:txBody>
          <a:bodyPr/>
          <a:lstStyle/>
          <a:p>
            <a:pPr algn="l" eaLnBrk="1" hangingPunct="1"/>
            <a:r>
              <a:rPr lang="en-US" altLang="en-US" sz="3200" b="1" dirty="0">
                <a:ea typeface="MS PGothic" panose="020B0600070205080204" pitchFamily="34" charset="-128"/>
              </a:rPr>
              <a:t>Evaluation Process</a:t>
            </a:r>
          </a:p>
        </p:txBody>
      </p:sp>
      <p:sp>
        <p:nvSpPr>
          <p:cNvPr id="3" name="Content Placeholder 2"/>
          <p:cNvSpPr>
            <a:spLocks noGrp="1"/>
          </p:cNvSpPr>
          <p:nvPr>
            <p:ph idx="1"/>
          </p:nvPr>
        </p:nvSpPr>
        <p:spPr>
          <a:xfrm>
            <a:off x="457200" y="1733550"/>
            <a:ext cx="8445500" cy="4392613"/>
          </a:xfrm>
        </p:spPr>
        <p:txBody>
          <a:bodyPr rtlCol="0">
            <a:normAutofit/>
          </a:bodyPr>
          <a:lstStyle/>
          <a:p>
            <a:pPr eaLnBrk="1" fontAlgn="auto" hangingPunct="1">
              <a:spcBef>
                <a:spcPts val="0"/>
              </a:spcBef>
              <a:spcAft>
                <a:spcPts val="0"/>
              </a:spcAft>
              <a:buFont typeface="Arial" charset="0"/>
              <a:buChar char="•"/>
              <a:tabLst>
                <a:tab pos="914400" algn="l"/>
              </a:tabLst>
              <a:defRPr/>
            </a:pPr>
            <a:r>
              <a:rPr lang="en-US" sz="2400" dirty="0"/>
              <a:t>Conducted by a University Evaluation Committee.</a:t>
            </a:r>
          </a:p>
          <a:p>
            <a:pPr eaLnBrk="1" fontAlgn="auto" hangingPunct="1">
              <a:spcBef>
                <a:spcPts val="0"/>
              </a:spcBef>
              <a:spcAft>
                <a:spcPts val="0"/>
              </a:spcAft>
              <a:buFont typeface="Arial" charset="0"/>
              <a:buChar char="•"/>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Initial technical evaluation will be based on the technical proposals.  </a:t>
            </a:r>
          </a:p>
          <a:p>
            <a:pPr marL="0" indent="0" eaLnBrk="1" fontAlgn="auto" hangingPunct="1">
              <a:spcBef>
                <a:spcPts val="0"/>
              </a:spcBef>
              <a:spcAft>
                <a:spcPts val="0"/>
              </a:spcAft>
              <a:buNone/>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Based on the results of this initial evaluation, the University will develop a short list of  proposers.</a:t>
            </a:r>
          </a:p>
          <a:p>
            <a:pPr marL="0" indent="0" eaLnBrk="1" fontAlgn="auto" hangingPunct="1">
              <a:spcBef>
                <a:spcPts val="0"/>
              </a:spcBef>
              <a:spcAft>
                <a:spcPts val="0"/>
              </a:spcAft>
              <a:buFont typeface="Arial" charset="0"/>
              <a:buNone/>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P</a:t>
            </a:r>
            <a:r>
              <a:rPr lang="en-US" sz="2400" dirty="0" smtClean="0"/>
              <a:t>roposers </a:t>
            </a:r>
            <a:r>
              <a:rPr lang="en-US" sz="2400" dirty="0"/>
              <a:t>will be advised of the outcome of this initial evaluation.</a:t>
            </a:r>
          </a:p>
          <a:p>
            <a:pPr eaLnBrk="1" fontAlgn="auto" hangingPunct="1">
              <a:spcBef>
                <a:spcPts val="0"/>
              </a:spcBef>
              <a:spcAft>
                <a:spcPts val="0"/>
              </a:spcAft>
              <a:buFont typeface="Arial" charset="0"/>
              <a:buChar char="•"/>
              <a:tabLst>
                <a:tab pos="914400" algn="l"/>
              </a:tabLst>
              <a:defRPr/>
            </a:pPr>
            <a:endParaRPr lang="en-US" sz="2800" dirty="0"/>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E81B9EA-D4BE-45D0-A9D1-5AB3CDF1FD3D}" type="slidenum">
              <a:rPr lang="en-US" altLang="en-US" sz="1200">
                <a:solidFill>
                  <a:srgbClr val="898989"/>
                </a:solidFill>
              </a:rPr>
              <a:pPr eaLnBrk="1" hangingPunct="1">
                <a:spcBef>
                  <a:spcPct val="0"/>
                </a:spcBef>
                <a:buFontTx/>
                <a:buNone/>
              </a:pPr>
              <a:t>21</a:t>
            </a:fld>
            <a:endParaRPr lang="en-US" altLang="en-US" sz="1200" dirty="0">
              <a:solidFill>
                <a:srgbClr val="898989"/>
              </a:solidFill>
            </a:endParaRPr>
          </a:p>
        </p:txBody>
      </p:sp>
      <p:pic>
        <p:nvPicPr>
          <p:cNvPr id="573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323850"/>
            <a:ext cx="19812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21774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629444"/>
            <a:ext cx="8229600" cy="709612"/>
          </a:xfrm>
        </p:spPr>
        <p:txBody>
          <a:bodyPr/>
          <a:lstStyle/>
          <a:p>
            <a:pPr algn="l" eaLnBrk="1" hangingPunct="1"/>
            <a:r>
              <a:rPr lang="en-US" altLang="en-US" sz="2800" b="1" dirty="0">
                <a:ea typeface="MS PGothic" panose="020B0600070205080204" pitchFamily="34" charset="-128"/>
              </a:rPr>
              <a:t>Evaluation Process</a:t>
            </a:r>
          </a:p>
        </p:txBody>
      </p:sp>
      <p:sp>
        <p:nvSpPr>
          <p:cNvPr id="3" name="Content Placeholder 2"/>
          <p:cNvSpPr>
            <a:spLocks noGrp="1"/>
          </p:cNvSpPr>
          <p:nvPr>
            <p:ph idx="1"/>
          </p:nvPr>
        </p:nvSpPr>
        <p:spPr>
          <a:xfrm>
            <a:off x="457200" y="1725613"/>
            <a:ext cx="8445500" cy="4400550"/>
          </a:xfrm>
        </p:spPr>
        <p:txBody>
          <a:bodyPr rtlCol="0">
            <a:normAutofit/>
          </a:bodyPr>
          <a:lstStyle/>
          <a:p>
            <a:pPr eaLnBrk="1" fontAlgn="auto" hangingPunct="1">
              <a:spcBef>
                <a:spcPts val="0"/>
              </a:spcBef>
              <a:spcAft>
                <a:spcPts val="0"/>
              </a:spcAft>
              <a:buFont typeface="Arial" charset="0"/>
              <a:buChar char="•"/>
              <a:tabLst>
                <a:tab pos="914400" algn="l"/>
              </a:tabLst>
              <a:defRPr/>
            </a:pPr>
            <a:r>
              <a:rPr lang="en-US" sz="2400" dirty="0"/>
              <a:t>Short listed proposers </a:t>
            </a:r>
            <a:r>
              <a:rPr lang="en-US" sz="2400" dirty="0" smtClean="0"/>
              <a:t>may </a:t>
            </a:r>
            <a:r>
              <a:rPr lang="en-US" sz="2400" dirty="0"/>
              <a:t>be asked to attend the Interview Sessions.</a:t>
            </a:r>
          </a:p>
          <a:p>
            <a:pPr marL="0" indent="0" eaLnBrk="1" fontAlgn="auto" hangingPunct="1">
              <a:spcBef>
                <a:spcPts val="0"/>
              </a:spcBef>
              <a:spcAft>
                <a:spcPts val="0"/>
              </a:spcAft>
              <a:buFont typeface="Arial" charset="0"/>
              <a:buNone/>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Following these sessions, a Second Phase Technical Evaluation </a:t>
            </a:r>
            <a:r>
              <a:rPr lang="en-US" sz="2400" dirty="0" smtClean="0"/>
              <a:t>may </a:t>
            </a:r>
            <a:r>
              <a:rPr lang="en-US" sz="2400" dirty="0"/>
              <a:t>be conducted.</a:t>
            </a:r>
          </a:p>
          <a:p>
            <a:pPr eaLnBrk="1" fontAlgn="auto" hangingPunct="1">
              <a:spcBef>
                <a:spcPts val="0"/>
              </a:spcBef>
              <a:spcAft>
                <a:spcPts val="0"/>
              </a:spcAft>
              <a:buFont typeface="Arial" charset="0"/>
              <a:buChar char="•"/>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All information provided by the Proposer in the technical proposal and at the Interview session will be evaluated.</a:t>
            </a:r>
          </a:p>
          <a:p>
            <a:pPr marL="0" indent="0" eaLnBrk="1" fontAlgn="auto" hangingPunct="1">
              <a:spcBef>
                <a:spcPts val="0"/>
              </a:spcBef>
              <a:spcAft>
                <a:spcPts val="0"/>
              </a:spcAft>
              <a:buFont typeface="Arial" charset="0"/>
              <a:buNone/>
              <a:tabLst>
                <a:tab pos="914400" algn="l"/>
              </a:tabLst>
              <a:defRPr/>
            </a:pPr>
            <a:endParaRPr lang="en-US" sz="2400" dirty="0"/>
          </a:p>
        </p:txBody>
      </p:sp>
      <p:sp>
        <p:nvSpPr>
          <p:cNvPr id="583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052A23C-8992-4255-AAD7-0598EE4F5BE6}" type="slidenum">
              <a:rPr lang="en-US" altLang="en-US" sz="1200">
                <a:solidFill>
                  <a:srgbClr val="898989"/>
                </a:solidFill>
              </a:rPr>
              <a:pPr eaLnBrk="1" hangingPunct="1">
                <a:spcBef>
                  <a:spcPct val="0"/>
                </a:spcBef>
                <a:buFontTx/>
                <a:buNone/>
              </a:pPr>
              <a:t>22</a:t>
            </a:fld>
            <a:endParaRPr lang="en-US" altLang="en-US" sz="1200" dirty="0">
              <a:solidFill>
                <a:srgbClr val="898989"/>
              </a:solidFill>
            </a:endParaRPr>
          </a:p>
        </p:txBody>
      </p:sp>
      <p:pic>
        <p:nvPicPr>
          <p:cNvPr id="583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07988"/>
            <a:ext cx="1981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69042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652464"/>
            <a:ext cx="8229600" cy="709612"/>
          </a:xfrm>
        </p:spPr>
        <p:txBody>
          <a:bodyPr/>
          <a:lstStyle/>
          <a:p>
            <a:pPr algn="l" eaLnBrk="1" hangingPunct="1"/>
            <a:r>
              <a:rPr lang="en-US" altLang="en-US" sz="3200" b="1" dirty="0">
                <a:ea typeface="MS PGothic" panose="020B0600070205080204" pitchFamily="34" charset="-128"/>
              </a:rPr>
              <a:t>Evaluation Process</a:t>
            </a:r>
          </a:p>
        </p:txBody>
      </p:sp>
      <p:sp>
        <p:nvSpPr>
          <p:cNvPr id="3" name="Content Placeholder 2"/>
          <p:cNvSpPr>
            <a:spLocks noGrp="1"/>
          </p:cNvSpPr>
          <p:nvPr>
            <p:ph idx="1"/>
          </p:nvPr>
        </p:nvSpPr>
        <p:spPr>
          <a:xfrm>
            <a:off x="457200" y="1592263"/>
            <a:ext cx="8445500" cy="4533900"/>
          </a:xfrm>
        </p:spPr>
        <p:txBody>
          <a:bodyPr rtlCol="0">
            <a:normAutofit/>
          </a:bodyPr>
          <a:lstStyle/>
          <a:p>
            <a:pPr eaLnBrk="1" fontAlgn="auto" hangingPunct="1">
              <a:spcBef>
                <a:spcPts val="0"/>
              </a:spcBef>
              <a:spcAft>
                <a:spcPts val="0"/>
              </a:spcAft>
              <a:buFont typeface="Arial" charset="0"/>
              <a:buChar char="•"/>
              <a:tabLst>
                <a:tab pos="914400" algn="l"/>
              </a:tabLst>
              <a:defRPr/>
            </a:pPr>
            <a:endParaRPr lang="en-US" sz="2800" dirty="0"/>
          </a:p>
          <a:p>
            <a:pPr eaLnBrk="1" fontAlgn="auto" hangingPunct="1">
              <a:spcBef>
                <a:spcPts val="0"/>
              </a:spcBef>
              <a:spcAft>
                <a:spcPts val="0"/>
              </a:spcAft>
              <a:buFont typeface="Arial" charset="0"/>
              <a:buChar char="•"/>
              <a:tabLst>
                <a:tab pos="914400" algn="l"/>
              </a:tabLst>
              <a:defRPr/>
            </a:pPr>
            <a:r>
              <a:rPr lang="en-US" sz="2600" dirty="0"/>
              <a:t>Further information may be requested by UMBC during the technical evaluation process.</a:t>
            </a:r>
          </a:p>
          <a:p>
            <a:pPr eaLnBrk="1" fontAlgn="auto" hangingPunct="1">
              <a:spcBef>
                <a:spcPts val="0"/>
              </a:spcBef>
              <a:spcAft>
                <a:spcPts val="0"/>
              </a:spcAft>
              <a:buFont typeface="Arial" charset="0"/>
              <a:buChar char="•"/>
              <a:tabLst>
                <a:tab pos="914400" algn="l"/>
              </a:tabLst>
              <a:defRPr/>
            </a:pPr>
            <a:endParaRPr lang="en-US" sz="2600" dirty="0"/>
          </a:p>
          <a:p>
            <a:pPr eaLnBrk="1" fontAlgn="auto" hangingPunct="1">
              <a:spcBef>
                <a:spcPts val="0"/>
              </a:spcBef>
              <a:spcAft>
                <a:spcPts val="0"/>
              </a:spcAft>
              <a:buFont typeface="Arial" charset="0"/>
              <a:buChar char="•"/>
              <a:tabLst>
                <a:tab pos="914400" algn="l"/>
              </a:tabLst>
              <a:defRPr/>
            </a:pPr>
            <a:endParaRPr lang="en-US" sz="2600" dirty="0"/>
          </a:p>
          <a:p>
            <a:pPr eaLnBrk="1" fontAlgn="auto" hangingPunct="1">
              <a:spcBef>
                <a:spcPts val="0"/>
              </a:spcBef>
              <a:spcAft>
                <a:spcPts val="0"/>
              </a:spcAft>
              <a:buFont typeface="Arial" charset="0"/>
              <a:buChar char="•"/>
              <a:tabLst>
                <a:tab pos="914400" algn="l"/>
              </a:tabLst>
              <a:defRPr/>
            </a:pPr>
            <a:r>
              <a:rPr lang="en-US" sz="2600" dirty="0"/>
              <a:t>UMBC may elect to conduct a Best &amp; Final Technical phase.</a:t>
            </a:r>
          </a:p>
          <a:p>
            <a:pPr marL="0" indent="0" eaLnBrk="1" fontAlgn="auto" hangingPunct="1">
              <a:spcBef>
                <a:spcPts val="0"/>
              </a:spcBef>
              <a:spcAft>
                <a:spcPts val="0"/>
              </a:spcAft>
              <a:buFont typeface="Arial" charset="0"/>
              <a:buNone/>
              <a:tabLst>
                <a:tab pos="914400" algn="l"/>
              </a:tabLst>
              <a:defRPr/>
            </a:pPr>
            <a:endParaRPr lang="en-US" sz="2600" dirty="0"/>
          </a:p>
          <a:p>
            <a:pPr eaLnBrk="1" fontAlgn="auto" hangingPunct="1">
              <a:spcBef>
                <a:spcPts val="0"/>
              </a:spcBef>
              <a:spcAft>
                <a:spcPts val="0"/>
              </a:spcAft>
              <a:buFont typeface="Arial" charset="0"/>
              <a:buChar char="•"/>
              <a:tabLst>
                <a:tab pos="914400" algn="l"/>
              </a:tabLst>
              <a:defRPr/>
            </a:pPr>
            <a:endParaRPr lang="en-US" sz="2600" dirty="0"/>
          </a:p>
          <a:p>
            <a:pPr marL="0" indent="0" eaLnBrk="1" fontAlgn="auto" hangingPunct="1">
              <a:spcBef>
                <a:spcPts val="0"/>
              </a:spcBef>
              <a:spcAft>
                <a:spcPts val="0"/>
              </a:spcAft>
              <a:buNone/>
              <a:tabLst>
                <a:tab pos="914400" algn="l"/>
              </a:tabLst>
              <a:defRPr/>
            </a:pPr>
            <a:endParaRPr lang="en-US" sz="2800" dirty="0"/>
          </a:p>
        </p:txBody>
      </p:sp>
      <p:sp>
        <p:nvSpPr>
          <p:cNvPr id="593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C167E7C-0AA9-4BDE-889B-ACD29BE7B51C}" type="slidenum">
              <a:rPr lang="en-US" altLang="en-US" sz="1200">
                <a:solidFill>
                  <a:srgbClr val="898989"/>
                </a:solidFill>
              </a:rPr>
              <a:pPr eaLnBrk="1" hangingPunct="1">
                <a:spcBef>
                  <a:spcPct val="0"/>
                </a:spcBef>
                <a:buFontTx/>
                <a:buNone/>
              </a:pPr>
              <a:t>23</a:t>
            </a:fld>
            <a:endParaRPr lang="en-US" altLang="en-US" sz="1200" dirty="0">
              <a:solidFill>
                <a:srgbClr val="898989"/>
              </a:solidFill>
            </a:endParaRPr>
          </a:p>
        </p:txBody>
      </p:sp>
      <p:pic>
        <p:nvPicPr>
          <p:cNvPr id="593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688" y="274638"/>
            <a:ext cx="1981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5372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767558"/>
            <a:ext cx="8229600" cy="709612"/>
          </a:xfrm>
        </p:spPr>
        <p:txBody>
          <a:bodyPr/>
          <a:lstStyle/>
          <a:p>
            <a:pPr algn="l" eaLnBrk="1" hangingPunct="1"/>
            <a:r>
              <a:rPr lang="en-US" altLang="en-US" sz="3200" b="1" dirty="0">
                <a:ea typeface="MS PGothic" panose="020B0600070205080204" pitchFamily="34" charset="-128"/>
              </a:rPr>
              <a:t>Evaluation Process</a:t>
            </a:r>
          </a:p>
        </p:txBody>
      </p:sp>
      <p:sp>
        <p:nvSpPr>
          <p:cNvPr id="60419" name="Content Placeholder 2"/>
          <p:cNvSpPr>
            <a:spLocks noGrp="1"/>
          </p:cNvSpPr>
          <p:nvPr>
            <p:ph idx="1"/>
          </p:nvPr>
        </p:nvSpPr>
        <p:spPr>
          <a:xfrm>
            <a:off x="457200" y="1592263"/>
            <a:ext cx="8445500" cy="4533900"/>
          </a:xfrm>
        </p:spPr>
        <p:txBody>
          <a:bodyPr>
            <a:normAutofit/>
          </a:bodyPr>
          <a:lstStyle/>
          <a:p>
            <a:pPr eaLnBrk="1" hangingPunct="1">
              <a:spcBef>
                <a:spcPct val="0"/>
              </a:spcBef>
              <a:tabLst>
                <a:tab pos="914400" algn="l"/>
              </a:tabLst>
            </a:pPr>
            <a:endParaRPr lang="en-US" altLang="en-US" dirty="0">
              <a:ea typeface="MS PGothic" panose="020B0600070205080204" pitchFamily="34" charset="-128"/>
            </a:endParaRPr>
          </a:p>
          <a:p>
            <a:pPr eaLnBrk="1" hangingPunct="1">
              <a:spcBef>
                <a:spcPct val="0"/>
              </a:spcBef>
              <a:tabLst>
                <a:tab pos="914400" algn="l"/>
              </a:tabLst>
            </a:pPr>
            <a:r>
              <a:rPr lang="en-US" altLang="en-US" sz="2600" dirty="0">
                <a:ea typeface="MS PGothic" panose="020B0600070205080204" pitchFamily="34" charset="-128"/>
              </a:rPr>
              <a:t>Price proposals will not be opened publicly.</a:t>
            </a:r>
          </a:p>
          <a:p>
            <a:pPr eaLnBrk="1" hangingPunct="1">
              <a:spcBef>
                <a:spcPct val="0"/>
              </a:spcBef>
              <a:tabLst>
                <a:tab pos="914400" algn="l"/>
              </a:tabLst>
            </a:pPr>
            <a:endParaRPr lang="en-US" altLang="en-US" sz="2600" dirty="0">
              <a:ea typeface="MS PGothic" panose="020B0600070205080204" pitchFamily="34" charset="-128"/>
            </a:endParaRPr>
          </a:p>
          <a:p>
            <a:pPr eaLnBrk="1" hangingPunct="1">
              <a:spcBef>
                <a:spcPct val="0"/>
              </a:spcBef>
              <a:tabLst>
                <a:tab pos="914400" algn="l"/>
              </a:tabLst>
            </a:pPr>
            <a:r>
              <a:rPr lang="en-US" altLang="en-US" sz="2600" dirty="0">
                <a:ea typeface="MS PGothic" panose="020B0600070205080204" pitchFamily="34" charset="-128"/>
              </a:rPr>
              <a:t>Price proposals will be evaluated based on the sum total price inclusive of any unit pricing and any alternates accepted by the University.</a:t>
            </a:r>
          </a:p>
          <a:p>
            <a:pPr eaLnBrk="1" hangingPunct="1">
              <a:spcBef>
                <a:spcPct val="0"/>
              </a:spcBef>
              <a:tabLst>
                <a:tab pos="914400" algn="l"/>
              </a:tabLst>
            </a:pPr>
            <a:endParaRPr lang="en-US" altLang="en-US" sz="2600" dirty="0">
              <a:ea typeface="MS PGothic" panose="020B0600070205080204" pitchFamily="34" charset="-128"/>
            </a:endParaRPr>
          </a:p>
          <a:p>
            <a:pPr eaLnBrk="1" hangingPunct="1">
              <a:spcBef>
                <a:spcPct val="0"/>
              </a:spcBef>
              <a:tabLst>
                <a:tab pos="914400" algn="l"/>
              </a:tabLst>
            </a:pPr>
            <a:r>
              <a:rPr lang="en-US" altLang="en-US" sz="2600" dirty="0">
                <a:ea typeface="MS PGothic" panose="020B0600070205080204" pitchFamily="34" charset="-128"/>
              </a:rPr>
              <a:t>Resulting contract will be a lump sum agreement  </a:t>
            </a:r>
          </a:p>
          <a:p>
            <a:pPr marL="0" indent="0" eaLnBrk="1" hangingPunct="1">
              <a:spcBef>
                <a:spcPct val="0"/>
              </a:spcBef>
              <a:buNone/>
              <a:tabLst>
                <a:tab pos="914400" algn="l"/>
              </a:tabLst>
            </a:pPr>
            <a:endParaRPr lang="en-US" altLang="en-US" sz="2600" dirty="0">
              <a:ea typeface="MS PGothic" panose="020B0600070205080204" pitchFamily="34" charset="-128"/>
            </a:endParaRPr>
          </a:p>
          <a:p>
            <a:pPr eaLnBrk="1" hangingPunct="1">
              <a:spcBef>
                <a:spcPct val="0"/>
              </a:spcBef>
              <a:tabLst>
                <a:tab pos="914400" algn="l"/>
              </a:tabLst>
            </a:pPr>
            <a:r>
              <a:rPr lang="en-US" altLang="en-US" sz="2600" dirty="0">
                <a:ea typeface="MS PGothic" panose="020B0600070205080204" pitchFamily="34" charset="-128"/>
              </a:rPr>
              <a:t>UMBC may elect to request a Best &amp; Final Price Proposal.</a:t>
            </a:r>
          </a:p>
          <a:p>
            <a:pPr eaLnBrk="1" hangingPunct="1">
              <a:spcBef>
                <a:spcPct val="0"/>
              </a:spcBef>
              <a:tabLst>
                <a:tab pos="914400" algn="l"/>
              </a:tabLst>
            </a:pPr>
            <a:endParaRPr lang="en-US" altLang="en-US" dirty="0">
              <a:ea typeface="MS PGothic" panose="020B0600070205080204" pitchFamily="34" charset="-128"/>
            </a:endParaRPr>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2227C85-0540-41C6-BC63-6C2103C2BCA0}" type="slidenum">
              <a:rPr lang="en-US" altLang="en-US" sz="1200">
                <a:solidFill>
                  <a:srgbClr val="898989"/>
                </a:solidFill>
              </a:rPr>
              <a:pPr eaLnBrk="1" hangingPunct="1">
                <a:spcBef>
                  <a:spcPct val="0"/>
                </a:spcBef>
                <a:buFontTx/>
                <a:buNone/>
              </a:pPr>
              <a:t>24</a:t>
            </a:fld>
            <a:endParaRPr lang="en-US" altLang="en-US" sz="1200" dirty="0">
              <a:solidFill>
                <a:srgbClr val="898989"/>
              </a:solidFill>
            </a:endParaRPr>
          </a:p>
        </p:txBody>
      </p:sp>
      <p:pic>
        <p:nvPicPr>
          <p:cNvPr id="604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274638"/>
            <a:ext cx="1981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28523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629444"/>
            <a:ext cx="8229600" cy="709612"/>
          </a:xfrm>
        </p:spPr>
        <p:txBody>
          <a:bodyPr/>
          <a:lstStyle/>
          <a:p>
            <a:pPr algn="l" eaLnBrk="1" hangingPunct="1"/>
            <a:r>
              <a:rPr lang="en-US" altLang="en-US" sz="3200" b="1" dirty="0">
                <a:ea typeface="MS PGothic" panose="020B0600070205080204" pitchFamily="34" charset="-128"/>
              </a:rPr>
              <a:t>Evaluation Process</a:t>
            </a:r>
          </a:p>
        </p:txBody>
      </p:sp>
      <p:sp>
        <p:nvSpPr>
          <p:cNvPr id="3" name="Content Placeholder 2"/>
          <p:cNvSpPr>
            <a:spLocks noGrp="1"/>
          </p:cNvSpPr>
          <p:nvPr>
            <p:ph idx="1"/>
          </p:nvPr>
        </p:nvSpPr>
        <p:spPr>
          <a:xfrm>
            <a:off x="457200" y="1592263"/>
            <a:ext cx="8445500" cy="5019675"/>
          </a:xfrm>
        </p:spPr>
        <p:txBody>
          <a:bodyPr rtlCol="0">
            <a:normAutofit/>
          </a:bodyPr>
          <a:lstStyle/>
          <a:p>
            <a:pPr eaLnBrk="1" fontAlgn="auto" hangingPunct="1">
              <a:spcBef>
                <a:spcPts val="0"/>
              </a:spcBef>
              <a:spcAft>
                <a:spcPts val="0"/>
              </a:spcAft>
              <a:buFont typeface="Arial" charset="0"/>
              <a:buChar char="•"/>
              <a:tabLst>
                <a:tab pos="914400" algn="l"/>
              </a:tabLst>
              <a:defRPr/>
            </a:pPr>
            <a:endParaRPr lang="en-US" sz="2800" dirty="0"/>
          </a:p>
          <a:p>
            <a:pPr eaLnBrk="1" fontAlgn="auto" hangingPunct="1">
              <a:spcBef>
                <a:spcPts val="0"/>
              </a:spcBef>
              <a:spcAft>
                <a:spcPts val="0"/>
              </a:spcAft>
              <a:buFont typeface="Arial" charset="0"/>
              <a:buChar char="•"/>
              <a:tabLst>
                <a:tab pos="914400" algn="l"/>
              </a:tabLst>
              <a:defRPr/>
            </a:pPr>
            <a:r>
              <a:rPr lang="en-US" sz="2400" dirty="0"/>
              <a:t>The final proposal rating will be based on the combined evaluation of the Technical Proposal, Interview Session, and the Price Proposal.</a:t>
            </a:r>
          </a:p>
          <a:p>
            <a:pPr marL="0" indent="0" eaLnBrk="1" fontAlgn="auto" hangingPunct="1">
              <a:spcBef>
                <a:spcPts val="0"/>
              </a:spcBef>
              <a:spcAft>
                <a:spcPts val="0"/>
              </a:spcAft>
              <a:buFont typeface="Arial" charset="0"/>
              <a:buNone/>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Technical merit will have a much greater weight than cost.</a:t>
            </a:r>
          </a:p>
          <a:p>
            <a:pPr eaLnBrk="1" fontAlgn="auto" hangingPunct="1">
              <a:spcBef>
                <a:spcPts val="0"/>
              </a:spcBef>
              <a:spcAft>
                <a:spcPts val="0"/>
              </a:spcAft>
              <a:buFont typeface="Arial" charset="0"/>
              <a:buChar char="•"/>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The University will choose from among the highest rated proposals that proposal that will best serve its interest in accordance with USM procurement policies.</a:t>
            </a:r>
          </a:p>
        </p:txBody>
      </p:sp>
      <p:sp>
        <p:nvSpPr>
          <p:cNvPr id="614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123DD46-8E30-4D25-A7F9-7F8C73A17F18}" type="slidenum">
              <a:rPr lang="en-US" altLang="en-US" sz="1200">
                <a:solidFill>
                  <a:srgbClr val="898989"/>
                </a:solidFill>
              </a:rPr>
              <a:pPr eaLnBrk="1" hangingPunct="1">
                <a:spcBef>
                  <a:spcPct val="0"/>
                </a:spcBef>
                <a:buFontTx/>
                <a:buNone/>
              </a:pPr>
              <a:t>25</a:t>
            </a:fld>
            <a:endParaRPr lang="en-US" altLang="en-US" sz="1200" dirty="0">
              <a:solidFill>
                <a:srgbClr val="898989"/>
              </a:solidFill>
            </a:endParaRPr>
          </a:p>
        </p:txBody>
      </p:sp>
      <p:pic>
        <p:nvPicPr>
          <p:cNvPr id="614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274638"/>
            <a:ext cx="1981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2050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dirty="0">
                <a:ea typeface="MS PGothic" panose="020B0600070205080204" pitchFamily="34" charset="-128"/>
              </a:rPr>
              <a:t>Procurement Overview</a:t>
            </a:r>
          </a:p>
        </p:txBody>
      </p:sp>
      <p:sp>
        <p:nvSpPr>
          <p:cNvPr id="71683"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endParaRPr lang="en-US" altLang="en-US" sz="4000" b="1" dirty="0">
              <a:ea typeface="MS PGothic" panose="020B0600070205080204" pitchFamily="34" charset="-128"/>
            </a:endParaRPr>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6071035-24D8-4608-9632-E06890627213}" type="slidenum">
              <a:rPr lang="en-US" altLang="en-US" sz="1200">
                <a:solidFill>
                  <a:srgbClr val="898989"/>
                </a:solidFill>
              </a:rPr>
              <a:pPr eaLnBrk="1" hangingPunct="1">
                <a:spcBef>
                  <a:spcPct val="0"/>
                </a:spcBef>
                <a:buFontTx/>
                <a:buNone/>
              </a:pPr>
              <a:t>26</a:t>
            </a:fld>
            <a:endParaRPr lang="en-US" altLang="en-US" sz="1200" dirty="0">
              <a:solidFill>
                <a:srgbClr val="898989"/>
              </a:solidFill>
            </a:endParaRPr>
          </a:p>
        </p:txBody>
      </p:sp>
      <p:pic>
        <p:nvPicPr>
          <p:cNvPr id="716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57475"/>
            <a:ext cx="353695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57160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0F85-E16A-498E-BE9C-7023ED728457}"/>
              </a:ext>
            </a:extLst>
          </p:cNvPr>
          <p:cNvSpPr>
            <a:spLocks noGrp="1"/>
          </p:cNvSpPr>
          <p:nvPr>
            <p:ph type="title"/>
          </p:nvPr>
        </p:nvSpPr>
        <p:spPr/>
        <p:txBody>
          <a:bodyPr/>
          <a:lstStyle/>
          <a:p>
            <a:r>
              <a:rPr lang="en-US" dirty="0"/>
              <a:t>Solicitation Schedule</a:t>
            </a:r>
          </a:p>
        </p:txBody>
      </p:sp>
      <p:graphicFrame>
        <p:nvGraphicFramePr>
          <p:cNvPr id="4" name="Content Placeholder 3">
            <a:extLst>
              <a:ext uri="{FF2B5EF4-FFF2-40B4-BE49-F238E27FC236}">
                <a16:creationId xmlns:a16="http://schemas.microsoft.com/office/drawing/2014/main" id="{2F1C39EE-246A-4F8E-90E7-4E52B352D5DE}"/>
              </a:ext>
            </a:extLst>
          </p:cNvPr>
          <p:cNvGraphicFramePr>
            <a:graphicFrameLocks noGrp="1"/>
          </p:cNvGraphicFramePr>
          <p:nvPr>
            <p:ph idx="1"/>
            <p:extLst>
              <p:ext uri="{D42A27DB-BD31-4B8C-83A1-F6EECF244321}">
                <p14:modId xmlns:p14="http://schemas.microsoft.com/office/powerpoint/2010/main" val="457190859"/>
              </p:ext>
            </p:extLst>
          </p:nvPr>
        </p:nvGraphicFramePr>
        <p:xfrm>
          <a:off x="750771" y="1540043"/>
          <a:ext cx="7575082" cy="4849672"/>
        </p:xfrm>
        <a:graphic>
          <a:graphicData uri="http://schemas.openxmlformats.org/drawingml/2006/table">
            <a:tbl>
              <a:tblPr firstRow="1" firstCol="1" bandRow="1"/>
              <a:tblGrid>
                <a:gridCol w="2096294">
                  <a:extLst>
                    <a:ext uri="{9D8B030D-6E8A-4147-A177-3AD203B41FA5}">
                      <a16:colId xmlns:a16="http://schemas.microsoft.com/office/drawing/2014/main" val="4105303173"/>
                    </a:ext>
                  </a:extLst>
                </a:gridCol>
                <a:gridCol w="1976037">
                  <a:extLst>
                    <a:ext uri="{9D8B030D-6E8A-4147-A177-3AD203B41FA5}">
                      <a16:colId xmlns:a16="http://schemas.microsoft.com/office/drawing/2014/main" val="4108607990"/>
                    </a:ext>
                  </a:extLst>
                </a:gridCol>
                <a:gridCol w="3502751">
                  <a:extLst>
                    <a:ext uri="{9D8B030D-6E8A-4147-A177-3AD203B41FA5}">
                      <a16:colId xmlns:a16="http://schemas.microsoft.com/office/drawing/2014/main" val="2171801842"/>
                    </a:ext>
                  </a:extLst>
                </a:gridCol>
              </a:tblGrid>
              <a:tr h="284620">
                <a:tc>
                  <a:txBody>
                    <a:bodyPr/>
                    <a:lstStyle/>
                    <a:p>
                      <a:pPr marL="0" marR="0" algn="l">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EVENT/ACTIVITY</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DAY/DATE</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COMMENTS</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50219647"/>
                  </a:ext>
                </a:extLst>
              </a:tr>
              <a:tr h="733599">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Deadlines for Questions</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635" marR="0" algn="just">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Wednesday, 3/15/2023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4:30pm</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marR="1097280" indent="635"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Sent to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rjohns12@umbc.edu</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40771916"/>
                  </a:ext>
                </a:extLst>
              </a:tr>
              <a:tr h="490422">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Responses to Questions</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Monday, 3/20/2023</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Issued via addendum.</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074196196"/>
                  </a:ext>
                </a:extLst>
              </a:tr>
              <a:tr h="746825">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Proposal </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Friday, 3/24/2023,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or before 11:59 p.m.</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Submitted to the Issuing Office via UMBC Box here</a:t>
                      </a: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Technic.icx1px8qdh5n9hem@u.box.com</a:t>
                      </a:r>
                      <a:r>
                        <a:rPr lang="en-US" sz="13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Ensure that automatic confirmation of upload is received. </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205882459"/>
                  </a:ext>
                </a:extLst>
              </a:tr>
              <a:tr h="508114">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visit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applicable)</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635"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Wednesday</a:t>
                      </a:r>
                      <a:r>
                        <a:rPr lang="en-US" sz="13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3/8/2023</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635"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Further visits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may be scheduled with shortlisted firms.</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051190017"/>
                  </a:ext>
                </a:extLst>
              </a:tr>
              <a:tr h="733599">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Discussion/Interview Sessions </a:t>
                      </a:r>
                      <a:r>
                        <a:rPr lang="en-US" sz="13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shortlisted firms only</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635"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Week of 4/3/2023</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Proposers are advised to set this date aside to avoid any conflicts.</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149422587"/>
                  </a:ext>
                </a:extLst>
              </a:tr>
              <a:tr h="733599">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Price Proposal  </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marR="0" algn="l">
                        <a:lnSpc>
                          <a:spcPct val="107000"/>
                        </a:lnSpc>
                        <a:spcBef>
                          <a:spcPts val="0"/>
                        </a:spcBef>
                        <a:spcAft>
                          <a:spcPts val="0"/>
                        </a:spcAft>
                      </a:pPr>
                      <a:r>
                        <a:rPr lang="en-US" sz="13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date/time)</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635"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Monday, 4/10/2023,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or before 11:59 p.m.</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Price proposals to be submitted via </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UMBC Box</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685060372"/>
                  </a:ext>
                </a:extLst>
              </a:tr>
              <a:tr h="464150">
                <a:tc>
                  <a:txBody>
                    <a:bodyPr/>
                    <a:lstStyle/>
                    <a:p>
                      <a:pPr marL="127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Contract start date</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BCBCB"/>
                    </a:solidFill>
                  </a:tcPr>
                </a:tc>
                <a:tc>
                  <a:txBody>
                    <a:bodyPr/>
                    <a:lstStyle/>
                    <a:p>
                      <a:pPr marL="0" marR="0" algn="l">
                        <a:lnSpc>
                          <a:spcPct val="107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BCBCB"/>
                    </a:solidFill>
                  </a:tcPr>
                </a:tc>
                <a:tc>
                  <a:txBody>
                    <a:bodyPr/>
                    <a:lstStyle/>
                    <a:p>
                      <a:pPr marL="0" marR="0" algn="l">
                        <a:lnSpc>
                          <a:spcPct val="107000"/>
                        </a:lnSpc>
                        <a:spcBef>
                          <a:spcPts val="0"/>
                        </a:spcBef>
                        <a:spcAft>
                          <a:spcPts val="0"/>
                        </a:spcAft>
                        <a:tabLst>
                          <a:tab pos="3913505" algn="r"/>
                        </a:tabLs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to be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April</a:t>
                      </a:r>
                      <a:r>
                        <a:rPr lang="en-US" sz="13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15, 2023</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baseline="-250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BCBCB"/>
                    </a:solidFill>
                  </a:tcPr>
                </a:tc>
                <a:extLst>
                  <a:ext uri="{0D108BD9-81ED-4DB2-BD59-A6C34878D82A}">
                    <a16:rowId xmlns:a16="http://schemas.microsoft.com/office/drawing/2014/main" val="1059781144"/>
                  </a:ext>
                </a:extLst>
              </a:tr>
            </a:tbl>
          </a:graphicData>
        </a:graphic>
      </p:graphicFrame>
    </p:spTree>
    <p:extLst>
      <p:ext uri="{BB962C8B-B14F-4D97-AF65-F5344CB8AC3E}">
        <p14:creationId xmlns:p14="http://schemas.microsoft.com/office/powerpoint/2010/main" val="181917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4000" dirty="0">
                <a:ea typeface="MS PGothic" panose="020B0600070205080204" pitchFamily="34" charset="-128"/>
              </a:rPr>
              <a:t>Solicitation RFP #</a:t>
            </a:r>
            <a:r>
              <a:rPr lang="en-US" altLang="en-US" sz="4000" dirty="0" smtClean="0">
                <a:ea typeface="MS PGothic" panose="020B0600070205080204" pitchFamily="34" charset="-128"/>
              </a:rPr>
              <a:t>BC-21308-J</a:t>
            </a:r>
            <a:endParaRPr lang="en-US" altLang="en-US" sz="4000" dirty="0">
              <a:ea typeface="MS PGothic" panose="020B0600070205080204" pitchFamily="34" charset="-128"/>
            </a:endParaRPr>
          </a:p>
        </p:txBody>
      </p:sp>
      <p:sp>
        <p:nvSpPr>
          <p:cNvPr id="10243"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sz="4000" b="1" dirty="0">
                <a:ea typeface="MS PGothic" panose="020B0600070205080204" pitchFamily="34" charset="-128"/>
              </a:rPr>
              <a:t>REVIEW OF RFP</a:t>
            </a:r>
          </a:p>
          <a:p>
            <a:pPr marL="0" indent="0" algn="ctr" eaLnBrk="1" hangingPunct="1">
              <a:buFont typeface="Arial" panose="020B0604020202020204" pitchFamily="34" charset="0"/>
              <a:buNone/>
            </a:pPr>
            <a:endParaRPr lang="en-US" altLang="en-US" sz="4000" b="1" dirty="0">
              <a:ea typeface="MS PGothic" panose="020B0600070205080204" pitchFamily="34" charset="-128"/>
            </a:endParaRPr>
          </a:p>
          <a:p>
            <a:pPr marL="0" indent="0" algn="ctr" eaLnBrk="1" hangingPunct="1">
              <a:buFont typeface="Arial" panose="020B0604020202020204" pitchFamily="34" charset="0"/>
              <a:buNone/>
            </a:pPr>
            <a:endParaRPr lang="en-US" altLang="en-US" sz="4000" dirty="0"/>
          </a:p>
          <a:p>
            <a:pPr marL="0" indent="0" algn="ctr" eaLnBrk="1" hangingPunct="1">
              <a:buFont typeface="Arial" panose="020B0604020202020204" pitchFamily="34" charset="0"/>
              <a:buNone/>
            </a:pPr>
            <a:endParaRPr lang="en-US" altLang="en-US" sz="4000" b="1" dirty="0">
              <a:ea typeface="MS PGothic" panose="020B0600070205080204" pitchFamily="34" charset="-128"/>
            </a:endParaRP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7602FD-5A22-4B60-ABC5-40972A27E9FD}" type="slidenum">
              <a:rPr lang="en-US" altLang="en-US" sz="1200">
                <a:solidFill>
                  <a:srgbClr val="898989"/>
                </a:solidFill>
              </a:rPr>
              <a:pPr>
                <a:spcBef>
                  <a:spcPct val="0"/>
                </a:spcBef>
                <a:buFontTx/>
                <a:buNone/>
              </a:pPr>
              <a:t>4</a:t>
            </a:fld>
            <a:endParaRPr lang="en-US" altLang="en-US" sz="1200" dirty="0">
              <a:solidFill>
                <a:srgbClr val="898989"/>
              </a:solidFill>
            </a:endParaRP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3427413"/>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82820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3263"/>
            <a:ext cx="8229600" cy="1135062"/>
          </a:xfrm>
        </p:spPr>
        <p:txBody>
          <a:bodyPr/>
          <a:lstStyle/>
          <a:p>
            <a:pPr eaLnBrk="1" hangingPunct="1"/>
            <a:r>
              <a:rPr lang="en-US" altLang="en-US" sz="3200" dirty="0">
                <a:ea typeface="MS PGothic" panose="020B0600070205080204" pitchFamily="34" charset="-128"/>
              </a:rPr>
              <a:t>Instructions to Proposers</a:t>
            </a:r>
          </a:p>
        </p:txBody>
      </p:sp>
      <p:sp>
        <p:nvSpPr>
          <p:cNvPr id="3" name="Content Placeholder 2"/>
          <p:cNvSpPr>
            <a:spLocks noGrp="1"/>
          </p:cNvSpPr>
          <p:nvPr>
            <p:ph idx="1"/>
          </p:nvPr>
        </p:nvSpPr>
        <p:spPr>
          <a:xfrm>
            <a:off x="141288" y="1838325"/>
            <a:ext cx="8812212" cy="4287838"/>
          </a:xfrm>
        </p:spPr>
        <p:txBody>
          <a:bodyPr rtlCol="0">
            <a:normAutofit/>
          </a:bodyPr>
          <a:lstStyle/>
          <a:p>
            <a:pPr eaLnBrk="1" fontAlgn="auto" hangingPunct="1">
              <a:spcAft>
                <a:spcPts val="0"/>
              </a:spcAft>
              <a:buFont typeface="Arial" charset="0"/>
              <a:buChar char="•"/>
              <a:defRPr/>
            </a:pPr>
            <a:r>
              <a:rPr lang="en-US" sz="2400" dirty="0"/>
              <a:t>Issuing Office is UMBC’s Department of Procurement &amp; Strategic Sourcing and is the sole point of contact.</a:t>
            </a:r>
          </a:p>
          <a:p>
            <a:pPr marL="0" indent="0" eaLnBrk="1" fontAlgn="auto" hangingPunct="1">
              <a:spcAft>
                <a:spcPts val="0"/>
              </a:spcAft>
              <a:buFont typeface="Arial" charset="0"/>
              <a:buNone/>
              <a:defRPr/>
            </a:pPr>
            <a:endParaRPr lang="en-US" sz="2400" dirty="0"/>
          </a:p>
          <a:p>
            <a:pPr eaLnBrk="1" fontAlgn="auto" hangingPunct="1">
              <a:spcAft>
                <a:spcPts val="0"/>
              </a:spcAft>
              <a:buFont typeface="Arial" charset="0"/>
              <a:buChar char="•"/>
              <a:defRPr/>
            </a:pPr>
            <a:r>
              <a:rPr lang="en-US" sz="2400" dirty="0"/>
              <a:t>All questions are to be directed to Rob Johnson at </a:t>
            </a:r>
            <a:r>
              <a:rPr lang="en-US" sz="2400" dirty="0">
                <a:hlinkClick r:id="rId2"/>
              </a:rPr>
              <a:t>rjohns12@umbc.edu</a:t>
            </a:r>
            <a:r>
              <a:rPr lang="en-US" sz="2400" dirty="0"/>
              <a:t> </a:t>
            </a:r>
          </a:p>
          <a:p>
            <a:pPr marL="0" indent="0"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charset="0"/>
              <a:buChar char="•"/>
              <a:defRPr/>
            </a:pPr>
            <a:r>
              <a:rPr lang="en-US" sz="2400" dirty="0"/>
              <a:t>Responses to questions will be provided via addendum and posted on UMBC ebid board: </a:t>
            </a:r>
            <a:r>
              <a:rPr lang="en-US" sz="2400" dirty="0">
                <a:hlinkClick r:id="rId3"/>
              </a:rPr>
              <a:t>https://procurement.umbc.edu/bid-board/</a:t>
            </a:r>
            <a:r>
              <a:rPr lang="en-US" sz="2400" dirty="0"/>
              <a:t>.</a:t>
            </a:r>
          </a:p>
          <a:p>
            <a:pPr marL="0" indent="0" eaLnBrk="1" fontAlgn="auto" hangingPunct="1">
              <a:spcAft>
                <a:spcPts val="0"/>
              </a:spcAft>
              <a:buFont typeface="Arial" charset="0"/>
              <a:buNone/>
              <a:defRPr/>
            </a:pPr>
            <a:endParaRPr lang="en-US" sz="2800" dirty="0"/>
          </a:p>
          <a:p>
            <a:pPr eaLnBrk="1" fontAlgn="auto" hangingPunct="1">
              <a:spcAft>
                <a:spcPts val="0"/>
              </a:spcAft>
              <a:buFont typeface="Arial" charset="0"/>
              <a:buChar char="•"/>
              <a:defRPr/>
            </a:pPr>
            <a:endParaRPr lang="en-US" dirty="0"/>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481B1FC-6D1C-4944-9B19-E9F8AC3E625E}" type="slidenum">
              <a:rPr lang="en-US" altLang="en-US" sz="1200">
                <a:solidFill>
                  <a:srgbClr val="898989"/>
                </a:solidFill>
              </a:rPr>
              <a:pPr eaLnBrk="1" hangingPunct="1">
                <a:spcBef>
                  <a:spcPct val="0"/>
                </a:spcBef>
                <a:buFontTx/>
                <a:buNone/>
              </a:pPr>
              <a:t>5</a:t>
            </a:fld>
            <a:endParaRPr lang="en-US" altLang="en-US" sz="1200" dirty="0">
              <a:solidFill>
                <a:srgbClr val="898989"/>
              </a:solidFill>
            </a:endParaRPr>
          </a:p>
        </p:txBody>
      </p:sp>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319088"/>
            <a:ext cx="1017588"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85218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16125"/>
            <a:ext cx="8229600" cy="862184"/>
          </a:xfrm>
        </p:spPr>
        <p:txBody>
          <a:bodyPr>
            <a:normAutofit/>
          </a:bodyPr>
          <a:lstStyle/>
          <a:p>
            <a:pPr eaLnBrk="1" hangingPunct="1"/>
            <a:r>
              <a:rPr lang="en-US" altLang="en-US" sz="3200" dirty="0">
                <a:ea typeface="MS PGothic" panose="020B0600070205080204" pitchFamily="34" charset="-128"/>
              </a:rPr>
              <a:t>Instructions to Proposers</a:t>
            </a:r>
          </a:p>
        </p:txBody>
      </p:sp>
      <p:sp>
        <p:nvSpPr>
          <p:cNvPr id="3" name="Content Placeholder 2"/>
          <p:cNvSpPr>
            <a:spLocks noGrp="1"/>
          </p:cNvSpPr>
          <p:nvPr>
            <p:ph idx="1"/>
          </p:nvPr>
        </p:nvSpPr>
        <p:spPr>
          <a:xfrm>
            <a:off x="457200" y="1351005"/>
            <a:ext cx="8229600" cy="4775158"/>
          </a:xfrm>
        </p:spPr>
        <p:txBody>
          <a:bodyPr rtlCol="0">
            <a:noAutofit/>
          </a:bodyPr>
          <a:lstStyle/>
          <a:p>
            <a:pPr eaLnBrk="1" fontAlgn="auto" hangingPunct="1">
              <a:spcAft>
                <a:spcPts val="0"/>
              </a:spcAft>
              <a:buFont typeface="Arial" charset="0"/>
              <a:buChar char="•"/>
              <a:defRPr/>
            </a:pPr>
            <a:endParaRPr lang="en-US" sz="2400" dirty="0"/>
          </a:p>
          <a:p>
            <a:pPr eaLnBrk="1" fontAlgn="auto" hangingPunct="1">
              <a:spcAft>
                <a:spcPts val="0"/>
              </a:spcAft>
              <a:buFont typeface="Arial" charset="0"/>
              <a:buChar char="•"/>
              <a:defRPr/>
            </a:pPr>
            <a:r>
              <a:rPr lang="en-US" sz="2400" dirty="0"/>
              <a:t>Late proposals (technical or price) cannot be accepted.  </a:t>
            </a:r>
          </a:p>
          <a:p>
            <a:pPr eaLnBrk="1" fontAlgn="auto" hangingPunct="1">
              <a:spcAft>
                <a:spcPts val="0"/>
              </a:spcAft>
              <a:buNone/>
              <a:defRPr/>
            </a:pPr>
            <a:endParaRPr lang="en-US" sz="1000" dirty="0"/>
          </a:p>
          <a:p>
            <a:pPr eaLnBrk="1" fontAlgn="auto" hangingPunct="1">
              <a:spcAft>
                <a:spcPts val="0"/>
              </a:spcAft>
              <a:buFont typeface="Arial" charset="0"/>
              <a:buChar char="•"/>
              <a:defRPr/>
            </a:pPr>
            <a:r>
              <a:rPr lang="en-US" sz="2400" dirty="0"/>
              <a:t>Proposals must be delivered to UMBC’s Procurement Office via Box. Proposers should receive an automatically generated verification from Box when the file has successfully uploaded.</a:t>
            </a:r>
          </a:p>
          <a:p>
            <a:pPr eaLnBrk="1" fontAlgn="auto" hangingPunct="1">
              <a:spcAft>
                <a:spcPts val="0"/>
              </a:spcAft>
              <a:buNone/>
              <a:defRPr/>
            </a:pPr>
            <a:r>
              <a:rPr lang="en-US" sz="1000" dirty="0"/>
              <a:t>	</a:t>
            </a:r>
          </a:p>
          <a:p>
            <a:pPr eaLnBrk="1" fontAlgn="auto" hangingPunct="1">
              <a:spcAft>
                <a:spcPts val="0"/>
              </a:spcAft>
              <a:buNone/>
              <a:defRPr/>
            </a:pPr>
            <a:r>
              <a:rPr lang="en-US" sz="2400" dirty="0"/>
              <a:t>	Note:  If a proposer does not receive this verification, contact the Issuing Office immediately.</a:t>
            </a:r>
          </a:p>
          <a:p>
            <a:pPr marL="0" indent="0" eaLnBrk="1" fontAlgn="auto" hangingPunct="1">
              <a:spcAft>
                <a:spcPts val="0"/>
              </a:spcAft>
              <a:buNone/>
              <a:defRPr/>
            </a:pPr>
            <a:r>
              <a:rPr lang="en-US" sz="1000" dirty="0"/>
              <a:t> </a:t>
            </a:r>
          </a:p>
        </p:txBody>
      </p:sp>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BF81128-1471-46D8-BBAE-0E50EC890246}" type="slidenum">
              <a:rPr lang="en-US" altLang="en-US" sz="1200">
                <a:solidFill>
                  <a:srgbClr val="898989"/>
                </a:solidFill>
              </a:rPr>
              <a:pPr eaLnBrk="1" hangingPunct="1">
                <a:spcBef>
                  <a:spcPct val="0"/>
                </a:spcBef>
                <a:buFontTx/>
                <a:buNone/>
              </a:pPr>
              <a:t>6</a:t>
            </a:fld>
            <a:endParaRPr lang="en-US" altLang="en-US" sz="1200" dirty="0">
              <a:solidFill>
                <a:srgbClr val="898989"/>
              </a:solidFill>
            </a:endParaRPr>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274638"/>
            <a:ext cx="10175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03514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3200" dirty="0">
                <a:ea typeface="MS PGothic" panose="020B0600070205080204" pitchFamily="34" charset="-128"/>
              </a:rPr>
              <a:t>Instructions to Proposers</a:t>
            </a:r>
          </a:p>
        </p:txBody>
      </p:sp>
      <p:sp>
        <p:nvSpPr>
          <p:cNvPr id="14339" name="Content Placeholder 2"/>
          <p:cNvSpPr>
            <a:spLocks noGrp="1"/>
          </p:cNvSpPr>
          <p:nvPr>
            <p:ph idx="1"/>
          </p:nvPr>
        </p:nvSpPr>
        <p:spPr>
          <a:xfrm>
            <a:off x="457200" y="1733550"/>
            <a:ext cx="8229600" cy="4306888"/>
          </a:xfrm>
        </p:spPr>
        <p:txBody>
          <a:bodyPr>
            <a:normAutofit/>
          </a:bodyPr>
          <a:lstStyle/>
          <a:p>
            <a:pPr marL="0" indent="0" eaLnBrk="1" hangingPunct="1">
              <a:buNone/>
            </a:pPr>
            <a:endParaRPr lang="en-US" altLang="en-US" sz="2400" dirty="0">
              <a:ea typeface="MS PGothic" panose="020B0600070205080204" pitchFamily="34" charset="-128"/>
            </a:endParaRPr>
          </a:p>
          <a:p>
            <a:pPr eaLnBrk="1" hangingPunct="1"/>
            <a:r>
              <a:rPr lang="en-US" altLang="en-US" sz="2400" dirty="0">
                <a:ea typeface="MS PGothic" panose="020B0600070205080204" pitchFamily="34" charset="-128"/>
              </a:rPr>
              <a:t>The Price Proposal shall be irrevocable for one hundred twenty (120) calendar days from the price proposal due date.</a:t>
            </a:r>
          </a:p>
          <a:p>
            <a:r>
              <a:rPr lang="en-US" sz="2400" dirty="0" smtClean="0"/>
              <a:t>Performance Bonding in the full amount of the contract price is applicable </a:t>
            </a:r>
            <a:r>
              <a:rPr lang="en-US" sz="2400" dirty="0"/>
              <a:t>to this </a:t>
            </a:r>
            <a:r>
              <a:rPr lang="en-US" sz="2400" dirty="0" smtClean="0"/>
              <a:t>solicitation and due 10 days after award</a:t>
            </a:r>
            <a:endParaRPr lang="en-US" sz="2400" dirty="0"/>
          </a:p>
          <a:p>
            <a:r>
              <a:rPr lang="en-US" sz="2400" dirty="0"/>
              <a:t>An MBE goal </a:t>
            </a:r>
            <a:r>
              <a:rPr lang="en-US" sz="2400" dirty="0" smtClean="0"/>
              <a:t>of 15% is established </a:t>
            </a:r>
            <a:r>
              <a:rPr lang="en-US" sz="2400" dirty="0"/>
              <a:t>for this procurement. </a:t>
            </a:r>
          </a:p>
          <a:p>
            <a:r>
              <a:rPr lang="en-US" sz="2400" dirty="0"/>
              <a:t>Only MDOT MBE certification is acceptable </a:t>
            </a:r>
          </a:p>
          <a:p>
            <a:endParaRPr lang="en-US" sz="2400" dirty="0"/>
          </a:p>
          <a:p>
            <a:pPr marL="0" indent="0" eaLnBrk="1" hangingPunct="1">
              <a:buNone/>
            </a:pPr>
            <a:endParaRPr lang="en-US" altLang="en-US" sz="2800" dirty="0">
              <a:ea typeface="MS PGothic" panose="020B0600070205080204" pitchFamily="34" charset="-128"/>
            </a:endParaRPr>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3D574FD-2945-4933-99C9-7DF6DA0B3E05}" type="slidenum">
              <a:rPr lang="en-US" altLang="en-US" sz="1200">
                <a:solidFill>
                  <a:srgbClr val="898989"/>
                </a:solidFill>
              </a:rPr>
              <a:pPr eaLnBrk="1" hangingPunct="1">
                <a:spcBef>
                  <a:spcPct val="0"/>
                </a:spcBef>
                <a:buFontTx/>
                <a:buNone/>
              </a:pPr>
              <a:t>7</a:t>
            </a:fld>
            <a:endParaRPr lang="en-US" altLang="en-US" sz="1200" dirty="0">
              <a:solidFill>
                <a:srgbClr val="898989"/>
              </a:solidFill>
            </a:endParaRP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358775"/>
            <a:ext cx="10175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49672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3200" dirty="0">
                <a:ea typeface="MS PGothic" panose="020B0600070205080204" pitchFamily="34" charset="-128"/>
              </a:rPr>
              <a:t/>
            </a:r>
            <a:br>
              <a:rPr lang="en-US" altLang="en-US" sz="3200" dirty="0">
                <a:ea typeface="MS PGothic" panose="020B0600070205080204" pitchFamily="34" charset="-128"/>
              </a:rPr>
            </a:br>
            <a:r>
              <a:rPr lang="en-US" altLang="en-US" sz="3200" dirty="0">
                <a:ea typeface="MS PGothic" panose="020B0600070205080204" pitchFamily="34" charset="-128"/>
              </a:rPr>
              <a:t>Instructions to Proposers</a:t>
            </a:r>
          </a:p>
        </p:txBody>
      </p:sp>
      <p:sp>
        <p:nvSpPr>
          <p:cNvPr id="18435" name="Content Placeholder 2"/>
          <p:cNvSpPr>
            <a:spLocks noGrp="1"/>
          </p:cNvSpPr>
          <p:nvPr>
            <p:ph idx="1"/>
          </p:nvPr>
        </p:nvSpPr>
        <p:spPr/>
        <p:txBody>
          <a:bodyPr/>
          <a:lstStyle/>
          <a:p>
            <a:pPr eaLnBrk="1" hangingPunct="1"/>
            <a:endParaRPr lang="en-US" altLang="en-US" sz="2800" dirty="0">
              <a:ea typeface="MS PGothic" panose="020B0600070205080204" pitchFamily="34" charset="-128"/>
            </a:endParaRPr>
          </a:p>
          <a:p>
            <a:pPr eaLnBrk="1" hangingPunct="1"/>
            <a:r>
              <a:rPr lang="en-US" altLang="en-US" sz="2400" dirty="0">
                <a:ea typeface="MS PGothic" panose="020B0600070205080204" pitchFamily="34" charset="-128"/>
              </a:rPr>
              <a:t>Confidential/Proprietary Information – Proposers are to identify those portions of their proposal which they deem confidential, proprietary, or trade secrets.  </a:t>
            </a:r>
          </a:p>
          <a:p>
            <a:pPr eaLnBrk="1" hangingPunct="1"/>
            <a:endParaRPr lang="en-US" altLang="en-US" sz="2400" dirty="0">
              <a:ea typeface="MS PGothic" panose="020B0600070205080204" pitchFamily="34" charset="-128"/>
            </a:endParaRPr>
          </a:p>
          <a:p>
            <a:pPr eaLnBrk="1" hangingPunct="1"/>
            <a:r>
              <a:rPr lang="en-US" altLang="en-US" sz="2400" dirty="0">
                <a:ea typeface="MS PGothic" panose="020B0600070205080204" pitchFamily="34" charset="-128"/>
              </a:rPr>
              <a:t>It is not sufficient to preface the entire proposal with a proprietary statement.</a:t>
            </a:r>
          </a:p>
        </p:txBody>
      </p:sp>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FA5C09F-6378-4A16-B968-B176D091EFCC}" type="slidenum">
              <a:rPr lang="en-US" altLang="en-US" sz="1200">
                <a:solidFill>
                  <a:srgbClr val="898989"/>
                </a:solidFill>
              </a:rPr>
              <a:pPr eaLnBrk="1" hangingPunct="1">
                <a:spcBef>
                  <a:spcPct val="0"/>
                </a:spcBef>
                <a:buFontTx/>
                <a:buNone/>
              </a:pPr>
              <a:t>8</a:t>
            </a:fld>
            <a:endParaRPr lang="en-US" altLang="en-US" sz="1200" dirty="0">
              <a:solidFill>
                <a:srgbClr val="898989"/>
              </a:solidFill>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225" y="358775"/>
            <a:ext cx="10175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27634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3200" dirty="0">
                <a:ea typeface="MS PGothic" panose="020B0600070205080204" pitchFamily="34" charset="-128"/>
              </a:rPr>
              <a:t/>
            </a:r>
            <a:br>
              <a:rPr lang="en-US" altLang="en-US" sz="3200" dirty="0">
                <a:ea typeface="MS PGothic" panose="020B0600070205080204" pitchFamily="34" charset="-128"/>
              </a:rPr>
            </a:br>
            <a:r>
              <a:rPr lang="en-US" altLang="en-US" sz="3200" dirty="0">
                <a:ea typeface="MS PGothic" panose="020B0600070205080204" pitchFamily="34" charset="-128"/>
              </a:rPr>
              <a:t>Proposals, Evaluation, and Forms</a:t>
            </a:r>
          </a:p>
        </p:txBody>
      </p:sp>
      <p:sp>
        <p:nvSpPr>
          <p:cNvPr id="3" name="Content Placeholder 2"/>
          <p:cNvSpPr>
            <a:spLocks noGrp="1"/>
          </p:cNvSpPr>
          <p:nvPr>
            <p:ph idx="1"/>
          </p:nvPr>
        </p:nvSpPr>
        <p:spPr>
          <a:xfrm>
            <a:off x="311150" y="1600200"/>
            <a:ext cx="8491538" cy="4525963"/>
          </a:xfrm>
        </p:spPr>
        <p:txBody>
          <a:bodyPr rtlCol="0">
            <a:normAutofit/>
          </a:bodyPr>
          <a:lstStyle/>
          <a:p>
            <a:pPr eaLnBrk="1" fontAlgn="auto" hangingPunct="1">
              <a:spcBef>
                <a:spcPts val="0"/>
              </a:spcBef>
              <a:spcAft>
                <a:spcPts val="0"/>
              </a:spcAft>
              <a:buFont typeface="Arial" charset="0"/>
              <a:buChar char="•"/>
              <a:defRPr/>
            </a:pPr>
            <a:endParaRPr lang="en-US" sz="2800" dirty="0"/>
          </a:p>
          <a:p>
            <a:pPr eaLnBrk="1" fontAlgn="auto" hangingPunct="1">
              <a:spcBef>
                <a:spcPts val="0"/>
              </a:spcBef>
              <a:spcAft>
                <a:spcPts val="0"/>
              </a:spcAft>
              <a:buFont typeface="Arial" charset="0"/>
              <a:buChar char="•"/>
              <a:defRPr/>
            </a:pPr>
            <a:r>
              <a:rPr lang="en-US" sz="2400" b="1" dirty="0"/>
              <a:t>Technical Proposals</a:t>
            </a:r>
            <a:r>
              <a:rPr lang="en-US" sz="2400" dirty="0"/>
              <a:t>:  Submitted to UMBC’s Department of Procurement &amp; Strategic Sourcing via Box site.</a:t>
            </a:r>
          </a:p>
          <a:p>
            <a:pPr eaLnBrk="1" fontAlgn="auto" hangingPunct="1">
              <a:spcBef>
                <a:spcPts val="0"/>
              </a:spcBef>
              <a:spcAft>
                <a:spcPts val="0"/>
              </a:spcAft>
              <a:buFont typeface="Arial" charset="0"/>
              <a:buChar char="•"/>
              <a:defRPr/>
            </a:pPr>
            <a:endParaRPr lang="en-US" sz="2400" dirty="0"/>
          </a:p>
          <a:p>
            <a:pPr lvl="1" eaLnBrk="1" fontAlgn="auto" hangingPunct="1">
              <a:spcBef>
                <a:spcPts val="0"/>
              </a:spcBef>
              <a:spcAft>
                <a:spcPts val="0"/>
              </a:spcAft>
              <a:buFont typeface="Arial" charset="0"/>
              <a:buChar char="•"/>
              <a:defRPr/>
            </a:pPr>
            <a:r>
              <a:rPr lang="en-US" sz="2400" dirty="0"/>
              <a:t>One set in Microsoft Word format</a:t>
            </a:r>
          </a:p>
          <a:p>
            <a:pPr lvl="1" eaLnBrk="1" fontAlgn="auto" hangingPunct="1">
              <a:spcBef>
                <a:spcPts val="0"/>
              </a:spcBef>
              <a:spcAft>
                <a:spcPts val="0"/>
              </a:spcAft>
              <a:buFont typeface="Arial" charset="0"/>
              <a:buChar char="•"/>
              <a:defRPr/>
            </a:pPr>
            <a:r>
              <a:rPr lang="en-US" sz="2400" dirty="0"/>
              <a:t>One set in PDF format </a:t>
            </a:r>
          </a:p>
          <a:p>
            <a:pPr marL="0" indent="0" eaLnBrk="1" fontAlgn="auto" hangingPunct="1">
              <a:spcBef>
                <a:spcPts val="0"/>
              </a:spcBef>
              <a:spcAft>
                <a:spcPts val="0"/>
              </a:spcAft>
              <a:buFont typeface="Arial" charset="0"/>
              <a:buNone/>
              <a:defRPr/>
            </a:pPr>
            <a:endParaRPr lang="en-US" sz="2400" dirty="0"/>
          </a:p>
          <a:p>
            <a:pPr eaLnBrk="1" fontAlgn="auto" hangingPunct="1">
              <a:spcBef>
                <a:spcPts val="0"/>
              </a:spcBef>
              <a:spcAft>
                <a:spcPts val="0"/>
              </a:spcAft>
              <a:buFont typeface="Arial" charset="0"/>
              <a:buChar char="•"/>
              <a:defRPr/>
            </a:pPr>
            <a:r>
              <a:rPr lang="en-US" sz="2400" dirty="0"/>
              <a:t>Note:  Only Technical Proposals are requested at this time.</a:t>
            </a:r>
          </a:p>
        </p:txBody>
      </p:sp>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56C959A-303D-468A-B233-F669A4CBA1B4}" type="slidenum">
              <a:rPr lang="en-US" altLang="en-US" sz="1200">
                <a:solidFill>
                  <a:srgbClr val="898989"/>
                </a:solidFill>
              </a:rPr>
              <a:pPr eaLnBrk="1" hangingPunct="1">
                <a:spcBef>
                  <a:spcPct val="0"/>
                </a:spcBef>
                <a:buFontTx/>
                <a:buNone/>
              </a:pPr>
              <a:t>9</a:t>
            </a:fld>
            <a:endParaRPr lang="en-US" altLang="en-US" sz="1200" dirty="0">
              <a:solidFill>
                <a:srgbClr val="898989"/>
              </a:solidFill>
            </a:endParaRPr>
          </a:p>
        </p:txBody>
      </p:sp>
    </p:spTree>
    <p:extLst>
      <p:ext uri="{BB962C8B-B14F-4D97-AF65-F5344CB8AC3E}">
        <p14:creationId xmlns:p14="http://schemas.microsoft.com/office/powerpoint/2010/main" val="314763766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TotalTime>
  <Words>1353</Words>
  <Application>Microsoft Office PowerPoint</Application>
  <PresentationFormat>On-screen Show (4:3)</PresentationFormat>
  <Paragraphs>217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MS PGothic</vt:lpstr>
      <vt:lpstr>MS PGothic</vt:lpstr>
      <vt:lpstr>Arial</vt:lpstr>
      <vt:lpstr>Calibri</vt:lpstr>
      <vt:lpstr>Times New Roman</vt:lpstr>
      <vt:lpstr>Office Theme</vt:lpstr>
      <vt:lpstr> UMBC ON-CALL DOOR REPAIR + MAINTENANCE</vt:lpstr>
      <vt:lpstr>Solicitation #RFP-21308-J</vt:lpstr>
      <vt:lpstr>Solicitation Schedule</vt:lpstr>
      <vt:lpstr>Solicitation RFP #BC-21308-J</vt:lpstr>
      <vt:lpstr>Instructions to Proposers</vt:lpstr>
      <vt:lpstr>Instructions to Proposers</vt:lpstr>
      <vt:lpstr>Instructions to Proposers</vt:lpstr>
      <vt:lpstr> Instructions to Proposers</vt:lpstr>
      <vt:lpstr> Proposals, Evaluation, and Forms</vt:lpstr>
      <vt:lpstr> Proposals, Evaluation and Forms</vt:lpstr>
      <vt:lpstr>Scope of Work</vt:lpstr>
      <vt:lpstr>Solicitation #BC-21308-J</vt:lpstr>
      <vt:lpstr> Technical Proposal Submittal – Organization </vt:lpstr>
      <vt:lpstr> Technical Proposal Submittal - Mandatory Requirements </vt:lpstr>
      <vt:lpstr>Technical Proposal Submittal – Firm Experience/References</vt:lpstr>
      <vt:lpstr>Solicitation #BC-21308-J</vt:lpstr>
      <vt:lpstr>Interview Session-Purpose</vt:lpstr>
      <vt:lpstr>Interview Session </vt:lpstr>
      <vt:lpstr>Price Proposal Submittal</vt:lpstr>
      <vt:lpstr>Solicitation #BC-21308-J</vt:lpstr>
      <vt:lpstr>Evaluation Process</vt:lpstr>
      <vt:lpstr>Evaluation Process</vt:lpstr>
      <vt:lpstr>Evaluation Process</vt:lpstr>
      <vt:lpstr>Evaluation Process</vt:lpstr>
      <vt:lpstr>Evaluation Process</vt:lpstr>
      <vt:lpstr>Procurement Overview</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emoss</dc:creator>
  <cp:lastModifiedBy>Robert Johnson</cp:lastModifiedBy>
  <cp:revision>55</cp:revision>
  <dcterms:created xsi:type="dcterms:W3CDTF">2019-12-12T13:31:42Z</dcterms:created>
  <dcterms:modified xsi:type="dcterms:W3CDTF">2023-03-09T18:24:07Z</dcterms:modified>
</cp:coreProperties>
</file>