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7" r:id="rId2"/>
    <p:sldId id="258" r:id="rId3"/>
    <p:sldId id="337" r:id="rId4"/>
    <p:sldId id="260" r:id="rId5"/>
    <p:sldId id="327" r:id="rId6"/>
    <p:sldId id="263" r:id="rId7"/>
    <p:sldId id="264" r:id="rId8"/>
    <p:sldId id="268" r:id="rId9"/>
    <p:sldId id="270" r:id="rId10"/>
    <p:sldId id="271" r:id="rId11"/>
    <p:sldId id="339" r:id="rId12"/>
    <p:sldId id="272" r:id="rId13"/>
    <p:sldId id="275" r:id="rId14"/>
    <p:sldId id="285" r:id="rId15"/>
    <p:sldId id="292" r:id="rId16"/>
    <p:sldId id="293" r:id="rId17"/>
    <p:sldId id="294" r:id="rId18"/>
    <p:sldId id="303" r:id="rId19"/>
    <p:sldId id="304" r:id="rId20"/>
    <p:sldId id="305" r:id="rId21"/>
    <p:sldId id="306" r:id="rId22"/>
    <p:sldId id="333" r:id="rId23"/>
    <p:sldId id="334" r:id="rId24"/>
    <p:sldId id="31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ry Cook" initials="TC" lastIdx="20" clrIdx="0">
    <p:extLst>
      <p:ext uri="{19B8F6BF-5375-455C-9EA6-DF929625EA0E}">
        <p15:presenceInfo xmlns:p15="http://schemas.microsoft.com/office/powerpoint/2012/main" userId="Terry Coo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780"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FA06F5-15D3-4211-A0BD-B2C426495AB0}" type="datetimeFigureOut">
              <a:rPr lang="en-US" smtClean="0"/>
              <a:t>12/4/2023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283E58-E32D-424C-9B0F-73EF4AC598D7}" type="slidenum">
              <a:rPr lang="en-US" smtClean="0"/>
              <a:t>‹#›</a:t>
            </a:fld>
            <a:endParaRPr lang="en-US" dirty="0"/>
          </a:p>
        </p:txBody>
      </p:sp>
    </p:spTree>
    <p:extLst>
      <p:ext uri="{BB962C8B-B14F-4D97-AF65-F5344CB8AC3E}">
        <p14:creationId xmlns:p14="http://schemas.microsoft.com/office/powerpoint/2010/main" val="2473875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9BD96B-75CA-1841-90D5-B18FC898F678}"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3AB5E-33BA-8749-A20F-9CA8194C6B65}" type="slidenum">
              <a:rPr lang="en-US" smtClean="0"/>
              <a:t>‹#›</a:t>
            </a:fld>
            <a:endParaRPr lang="en-US" dirty="0"/>
          </a:p>
        </p:txBody>
      </p:sp>
    </p:spTree>
    <p:extLst>
      <p:ext uri="{BB962C8B-B14F-4D97-AF65-F5344CB8AC3E}">
        <p14:creationId xmlns:p14="http://schemas.microsoft.com/office/powerpoint/2010/main" val="298978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9BD96B-75CA-1841-90D5-B18FC898F678}"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3AB5E-33BA-8749-A20F-9CA8194C6B65}" type="slidenum">
              <a:rPr lang="en-US" smtClean="0"/>
              <a:t>‹#›</a:t>
            </a:fld>
            <a:endParaRPr lang="en-US" dirty="0"/>
          </a:p>
        </p:txBody>
      </p:sp>
    </p:spTree>
    <p:extLst>
      <p:ext uri="{BB962C8B-B14F-4D97-AF65-F5344CB8AC3E}">
        <p14:creationId xmlns:p14="http://schemas.microsoft.com/office/powerpoint/2010/main" val="777040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9BD96B-75CA-1841-90D5-B18FC898F678}"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3AB5E-33BA-8749-A20F-9CA8194C6B65}" type="slidenum">
              <a:rPr lang="en-US" smtClean="0"/>
              <a:t>‹#›</a:t>
            </a:fld>
            <a:endParaRPr lang="en-US" dirty="0"/>
          </a:p>
        </p:txBody>
      </p:sp>
    </p:spTree>
    <p:extLst>
      <p:ext uri="{BB962C8B-B14F-4D97-AF65-F5344CB8AC3E}">
        <p14:creationId xmlns:p14="http://schemas.microsoft.com/office/powerpoint/2010/main" val="4232435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9BD96B-75CA-1841-90D5-B18FC898F678}"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3AB5E-33BA-8749-A20F-9CA8194C6B65}" type="slidenum">
              <a:rPr lang="en-US" smtClean="0"/>
              <a:t>‹#›</a:t>
            </a:fld>
            <a:endParaRPr lang="en-US" dirty="0"/>
          </a:p>
        </p:txBody>
      </p:sp>
    </p:spTree>
    <p:extLst>
      <p:ext uri="{BB962C8B-B14F-4D97-AF65-F5344CB8AC3E}">
        <p14:creationId xmlns:p14="http://schemas.microsoft.com/office/powerpoint/2010/main" val="2982396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9BD96B-75CA-1841-90D5-B18FC898F678}"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3AB5E-33BA-8749-A20F-9CA8194C6B65}" type="slidenum">
              <a:rPr lang="en-US" smtClean="0"/>
              <a:t>‹#›</a:t>
            </a:fld>
            <a:endParaRPr lang="en-US" dirty="0"/>
          </a:p>
        </p:txBody>
      </p:sp>
    </p:spTree>
    <p:extLst>
      <p:ext uri="{BB962C8B-B14F-4D97-AF65-F5344CB8AC3E}">
        <p14:creationId xmlns:p14="http://schemas.microsoft.com/office/powerpoint/2010/main" val="3401530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9BD96B-75CA-1841-90D5-B18FC898F678}" type="datetimeFigureOut">
              <a:rPr lang="en-US" smtClean="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3AB5E-33BA-8749-A20F-9CA8194C6B65}" type="slidenum">
              <a:rPr lang="en-US" smtClean="0"/>
              <a:t>‹#›</a:t>
            </a:fld>
            <a:endParaRPr lang="en-US" dirty="0"/>
          </a:p>
        </p:txBody>
      </p:sp>
    </p:spTree>
    <p:extLst>
      <p:ext uri="{BB962C8B-B14F-4D97-AF65-F5344CB8AC3E}">
        <p14:creationId xmlns:p14="http://schemas.microsoft.com/office/powerpoint/2010/main" val="3581216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9BD96B-75CA-1841-90D5-B18FC898F678}" type="datetimeFigureOut">
              <a:rPr lang="en-US" smtClean="0"/>
              <a:t>12/4/2023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3AB5E-33BA-8749-A20F-9CA8194C6B65}" type="slidenum">
              <a:rPr lang="en-US" smtClean="0"/>
              <a:t>‹#›</a:t>
            </a:fld>
            <a:endParaRPr lang="en-US" dirty="0"/>
          </a:p>
        </p:txBody>
      </p:sp>
    </p:spTree>
    <p:extLst>
      <p:ext uri="{BB962C8B-B14F-4D97-AF65-F5344CB8AC3E}">
        <p14:creationId xmlns:p14="http://schemas.microsoft.com/office/powerpoint/2010/main" val="976352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9BD96B-75CA-1841-90D5-B18FC898F678}" type="datetimeFigureOut">
              <a:rPr lang="en-US" smtClean="0"/>
              <a:t>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3AB5E-33BA-8749-A20F-9CA8194C6B65}" type="slidenum">
              <a:rPr lang="en-US" smtClean="0"/>
              <a:t>‹#›</a:t>
            </a:fld>
            <a:endParaRPr lang="en-US" dirty="0"/>
          </a:p>
        </p:txBody>
      </p:sp>
    </p:spTree>
    <p:extLst>
      <p:ext uri="{BB962C8B-B14F-4D97-AF65-F5344CB8AC3E}">
        <p14:creationId xmlns:p14="http://schemas.microsoft.com/office/powerpoint/2010/main" val="3889239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9BD96B-75CA-1841-90D5-B18FC898F678}" type="datetimeFigureOut">
              <a:rPr lang="en-US" smtClean="0"/>
              <a:t>12/4/2023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3AB5E-33BA-8749-A20F-9CA8194C6B65}" type="slidenum">
              <a:rPr lang="en-US" smtClean="0"/>
              <a:t>‹#›</a:t>
            </a:fld>
            <a:endParaRPr lang="en-US" dirty="0"/>
          </a:p>
        </p:txBody>
      </p:sp>
    </p:spTree>
    <p:extLst>
      <p:ext uri="{BB962C8B-B14F-4D97-AF65-F5344CB8AC3E}">
        <p14:creationId xmlns:p14="http://schemas.microsoft.com/office/powerpoint/2010/main" val="1376030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6117"/>
            <a:ext cx="3008313" cy="1081612"/>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86118"/>
            <a:ext cx="5111750" cy="54479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848168"/>
            <a:ext cx="3008313" cy="43663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9BD96B-75CA-1841-90D5-B18FC898F678}" type="datetimeFigureOut">
              <a:rPr lang="en-US" smtClean="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3AB5E-33BA-8749-A20F-9CA8194C6B65}" type="slidenum">
              <a:rPr lang="en-US" smtClean="0"/>
              <a:t>‹#›</a:t>
            </a:fld>
            <a:endParaRPr lang="en-US" dirty="0"/>
          </a:p>
        </p:txBody>
      </p:sp>
    </p:spTree>
    <p:extLst>
      <p:ext uri="{BB962C8B-B14F-4D97-AF65-F5344CB8AC3E}">
        <p14:creationId xmlns:p14="http://schemas.microsoft.com/office/powerpoint/2010/main" val="251020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9BD96B-75CA-1841-90D5-B18FC898F678}" type="datetimeFigureOut">
              <a:rPr lang="en-US" smtClean="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3AB5E-33BA-8749-A20F-9CA8194C6B65}" type="slidenum">
              <a:rPr lang="en-US" smtClean="0"/>
              <a:t>‹#›</a:t>
            </a:fld>
            <a:endParaRPr lang="en-US" dirty="0"/>
          </a:p>
        </p:txBody>
      </p:sp>
    </p:spTree>
    <p:extLst>
      <p:ext uri="{BB962C8B-B14F-4D97-AF65-F5344CB8AC3E}">
        <p14:creationId xmlns:p14="http://schemas.microsoft.com/office/powerpoint/2010/main" val="983598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1971"/>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929704"/>
            <a:ext cx="8229600" cy="41964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9BD96B-75CA-1841-90D5-B18FC898F678}" type="datetimeFigureOut">
              <a:rPr lang="en-US" smtClean="0"/>
              <a:t>12/4/2023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72563" y="6356350"/>
            <a:ext cx="109487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3AB5E-33BA-8749-A20F-9CA8194C6B65}" type="slidenum">
              <a:rPr lang="en-US" smtClean="0"/>
              <a:t>‹#›</a:t>
            </a:fld>
            <a:endParaRPr lang="en-US" dirty="0"/>
          </a:p>
        </p:txBody>
      </p:sp>
      <p:pic>
        <p:nvPicPr>
          <p:cNvPr id="7" name="Picture 6" descr="MD-flag-background-ppt.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3999" cy="571500"/>
          </a:xfrm>
          <a:prstGeom prst="rect">
            <a:avLst/>
          </a:prstGeom>
        </p:spPr>
      </p:pic>
      <p:pic>
        <p:nvPicPr>
          <p:cNvPr id="8" name="Picture 7" descr="UMBC-primary-logo-CMYK-on-black.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4287" y="86177"/>
            <a:ext cx="1749252" cy="402989"/>
          </a:xfrm>
          <a:prstGeom prst="rect">
            <a:avLst/>
          </a:prstGeom>
        </p:spPr>
      </p:pic>
      <p:pic>
        <p:nvPicPr>
          <p:cNvPr id="9" name="Picture 8" descr="corner-element.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919918" y="5615558"/>
            <a:ext cx="1224081" cy="1242442"/>
          </a:xfrm>
          <a:prstGeom prst="rect">
            <a:avLst/>
          </a:prstGeom>
          <a:noFill/>
          <a:ln>
            <a:noFill/>
          </a:ln>
        </p:spPr>
      </p:pic>
    </p:spTree>
    <p:extLst>
      <p:ext uri="{BB962C8B-B14F-4D97-AF65-F5344CB8AC3E}">
        <p14:creationId xmlns:p14="http://schemas.microsoft.com/office/powerpoint/2010/main" val="3189350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rjohns12@umbc.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rocurement.umbc.edu/bid-board/" TargetMode="External"/><Relationship Id="rId2" Type="http://schemas.openxmlformats.org/officeDocument/2006/relationships/hyperlink" Target="mailto:rjohns12@umbc.edu"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163513" y="1116013"/>
            <a:ext cx="8718550" cy="703262"/>
          </a:xfrm>
        </p:spPr>
        <p:txBody>
          <a:bodyPr rtlCol="0">
            <a:normAutofit fontScale="90000"/>
          </a:bodyPr>
          <a:lstStyle/>
          <a:p>
            <a:pPr eaLnBrk="1" fontAlgn="auto" hangingPunct="1">
              <a:spcAft>
                <a:spcPts val="0"/>
              </a:spcAft>
              <a:defRPr/>
            </a:pPr>
            <a:r>
              <a:rPr lang="en-US" altLang="en-US" sz="4000" dirty="0">
                <a:ea typeface="ＭＳ Ｐゴシック" pitchFamily="34" charset="-128"/>
              </a:rPr>
              <a:t/>
            </a:r>
            <a:br>
              <a:rPr lang="en-US" altLang="en-US" sz="4000" dirty="0">
                <a:ea typeface="ＭＳ Ｐゴシック" pitchFamily="34" charset="-128"/>
              </a:rPr>
            </a:br>
            <a:r>
              <a:rPr lang="en-US" altLang="en-US" sz="4000" dirty="0">
                <a:ea typeface="ＭＳ Ｐゴシック" pitchFamily="34" charset="-128"/>
              </a:rPr>
              <a:t>UMBC </a:t>
            </a:r>
            <a:r>
              <a:rPr lang="en-US" altLang="en-US" sz="4000" dirty="0" smtClean="0">
                <a:ea typeface="ＭＳ Ｐゴシック" pitchFamily="34" charset="-128"/>
              </a:rPr>
              <a:t>ON-CALL MOVING &amp; STORAGE SERVICES</a:t>
            </a:r>
            <a:endParaRPr lang="en-US" altLang="en-US" sz="4000" dirty="0">
              <a:ea typeface="ＭＳ Ｐゴシック" pitchFamily="34" charset="-128"/>
            </a:endParaRPr>
          </a:p>
        </p:txBody>
      </p:sp>
      <p:sp>
        <p:nvSpPr>
          <p:cNvPr id="3" name="Subtitle 2"/>
          <p:cNvSpPr>
            <a:spLocks noGrp="1"/>
          </p:cNvSpPr>
          <p:nvPr>
            <p:ph type="subTitle" idx="1"/>
          </p:nvPr>
        </p:nvSpPr>
        <p:spPr>
          <a:xfrm>
            <a:off x="1362075" y="2544763"/>
            <a:ext cx="6400800" cy="3614737"/>
          </a:xfrm>
        </p:spPr>
        <p:txBody>
          <a:bodyPr rtlCol="0">
            <a:normAutofit lnSpcReduction="10000"/>
          </a:bodyPr>
          <a:lstStyle/>
          <a:p>
            <a:pPr eaLnBrk="1" fontAlgn="auto" hangingPunct="1">
              <a:spcAft>
                <a:spcPts val="0"/>
              </a:spcAft>
              <a:buFont typeface="Arial"/>
              <a:buNone/>
              <a:defRPr/>
            </a:pPr>
            <a:endParaRPr lang="en-US" dirty="0">
              <a:solidFill>
                <a:schemeClr val="tx1"/>
              </a:solidFill>
            </a:endParaRPr>
          </a:p>
          <a:p>
            <a:pPr eaLnBrk="1" fontAlgn="auto" hangingPunct="1">
              <a:spcAft>
                <a:spcPts val="0"/>
              </a:spcAft>
              <a:buFont typeface="Arial"/>
              <a:buNone/>
              <a:defRPr/>
            </a:pPr>
            <a:r>
              <a:rPr lang="en-US" sz="3500" dirty="0" smtClean="0">
                <a:solidFill>
                  <a:schemeClr val="tx1"/>
                </a:solidFill>
              </a:rPr>
              <a:t>REQUEST </a:t>
            </a:r>
            <a:r>
              <a:rPr lang="en-US" sz="3500" dirty="0">
                <a:solidFill>
                  <a:schemeClr val="tx1"/>
                </a:solidFill>
              </a:rPr>
              <a:t>FOR PROPOSALS</a:t>
            </a:r>
          </a:p>
          <a:p>
            <a:pPr eaLnBrk="1" fontAlgn="auto" hangingPunct="1">
              <a:spcAft>
                <a:spcPts val="0"/>
              </a:spcAft>
              <a:buFont typeface="Arial"/>
              <a:buNone/>
              <a:defRPr/>
            </a:pPr>
            <a:r>
              <a:rPr lang="en-US" sz="3500" dirty="0">
                <a:solidFill>
                  <a:schemeClr val="tx1"/>
                </a:solidFill>
              </a:rPr>
              <a:t>SOLICITATION – RFP-#</a:t>
            </a:r>
            <a:r>
              <a:rPr lang="en-US" sz="3500" dirty="0" smtClean="0">
                <a:solidFill>
                  <a:schemeClr val="tx1"/>
                </a:solidFill>
              </a:rPr>
              <a:t>BC-21357-J</a:t>
            </a:r>
            <a:endParaRPr lang="en-US" sz="3500" dirty="0">
              <a:solidFill>
                <a:schemeClr val="tx1"/>
              </a:solidFill>
            </a:endParaRPr>
          </a:p>
          <a:p>
            <a:pPr eaLnBrk="1" fontAlgn="auto" hangingPunct="1">
              <a:spcAft>
                <a:spcPts val="0"/>
              </a:spcAft>
              <a:buFont typeface="Arial"/>
              <a:buNone/>
              <a:defRPr/>
            </a:pPr>
            <a:r>
              <a:rPr lang="en-US" sz="3500" dirty="0">
                <a:solidFill>
                  <a:schemeClr val="tx1"/>
                </a:solidFill>
              </a:rPr>
              <a:t>PRE-PROPOSAL MEETING</a:t>
            </a:r>
          </a:p>
          <a:p>
            <a:pPr eaLnBrk="1" fontAlgn="auto" hangingPunct="1">
              <a:spcAft>
                <a:spcPts val="0"/>
              </a:spcAft>
              <a:buFont typeface="Arial"/>
              <a:buNone/>
              <a:defRPr/>
            </a:pPr>
            <a:endParaRPr lang="en-US" dirty="0">
              <a:solidFill>
                <a:schemeClr val="tx1"/>
              </a:solidFill>
            </a:endParaRPr>
          </a:p>
          <a:p>
            <a:pPr eaLnBrk="1" fontAlgn="auto" hangingPunct="1">
              <a:spcAft>
                <a:spcPts val="0"/>
              </a:spcAft>
              <a:buFont typeface="Arial"/>
              <a:buNone/>
              <a:defRPr/>
            </a:pPr>
            <a:r>
              <a:rPr lang="en-US" dirty="0">
                <a:solidFill>
                  <a:schemeClr val="tx1"/>
                </a:solidFill>
              </a:rPr>
              <a:t> </a:t>
            </a:r>
            <a:r>
              <a:rPr lang="en-US" dirty="0" smtClean="0">
                <a:solidFill>
                  <a:schemeClr val="tx1"/>
                </a:solidFill>
              </a:rPr>
              <a:t>December 5, 2023</a:t>
            </a:r>
            <a:endParaRPr lang="en-US" dirty="0">
              <a:solidFill>
                <a:schemeClr val="tx1"/>
              </a:solidFill>
            </a:endParaRPr>
          </a:p>
        </p:txBody>
      </p:sp>
    </p:spTree>
    <p:extLst>
      <p:ext uri="{BB962C8B-B14F-4D97-AF65-F5344CB8AC3E}">
        <p14:creationId xmlns:p14="http://schemas.microsoft.com/office/powerpoint/2010/main" val="1708653420"/>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229600" cy="920750"/>
          </a:xfrm>
        </p:spPr>
        <p:txBody>
          <a:bodyPr rtlCol="0">
            <a:normAutofit fontScale="90000"/>
          </a:bodyPr>
          <a:lstStyle/>
          <a:p>
            <a:pPr eaLnBrk="1" fontAlgn="auto" hangingPunct="1">
              <a:spcAft>
                <a:spcPts val="0"/>
              </a:spcAft>
              <a:defRPr/>
            </a:pPr>
            <a:r>
              <a:rPr lang="en-US" altLang="en-US" sz="3200" dirty="0">
                <a:ea typeface="ＭＳ Ｐゴシック" pitchFamily="34" charset="-128"/>
              </a:rPr>
              <a:t/>
            </a:r>
            <a:br>
              <a:rPr lang="en-US" altLang="en-US" sz="3200" dirty="0">
                <a:ea typeface="ＭＳ Ｐゴシック" pitchFamily="34" charset="-128"/>
              </a:rPr>
            </a:br>
            <a:r>
              <a:rPr lang="en-US" altLang="en-US" sz="3200" dirty="0">
                <a:ea typeface="ＭＳ Ｐゴシック" pitchFamily="34" charset="-128"/>
              </a:rPr>
              <a:t>Proposals, Evaluation and Forms</a:t>
            </a:r>
          </a:p>
        </p:txBody>
      </p:sp>
      <p:sp>
        <p:nvSpPr>
          <p:cNvPr id="3" name="Content Placeholder 2"/>
          <p:cNvSpPr>
            <a:spLocks noGrp="1"/>
          </p:cNvSpPr>
          <p:nvPr>
            <p:ph idx="1"/>
          </p:nvPr>
        </p:nvSpPr>
        <p:spPr>
          <a:xfrm>
            <a:off x="457200" y="1762125"/>
            <a:ext cx="8229600" cy="4364038"/>
          </a:xfrm>
        </p:spPr>
        <p:txBody>
          <a:bodyPr rtlCol="0">
            <a:normAutofit fontScale="92500"/>
          </a:bodyPr>
          <a:lstStyle/>
          <a:p>
            <a:pPr>
              <a:buFont typeface="Arial" charset="0"/>
              <a:buChar char="•"/>
              <a:defRPr/>
            </a:pPr>
            <a:r>
              <a:rPr lang="en-US" sz="2400" b="1" dirty="0"/>
              <a:t>Initial Technical Evaluation </a:t>
            </a:r>
            <a:r>
              <a:rPr lang="en-US" sz="2400" dirty="0"/>
              <a:t>will be conducted on the submitted technical proposals resulting in a short list.  </a:t>
            </a:r>
          </a:p>
          <a:p>
            <a:pPr marL="0" indent="0">
              <a:buNone/>
              <a:defRPr/>
            </a:pPr>
            <a:endParaRPr lang="en-US" sz="2400" b="1" dirty="0"/>
          </a:p>
          <a:p>
            <a:pPr>
              <a:buFont typeface="Arial" charset="0"/>
              <a:buChar char="•"/>
              <a:defRPr/>
            </a:pPr>
            <a:r>
              <a:rPr lang="en-US" sz="2400" b="1" dirty="0"/>
              <a:t>Interview Sessions </a:t>
            </a:r>
            <a:r>
              <a:rPr lang="en-US" sz="2400" dirty="0"/>
              <a:t>will be conducted with those proposers who are short listed as a result of the initial technical evaluation.</a:t>
            </a:r>
          </a:p>
          <a:p>
            <a:pPr marL="0" indent="0">
              <a:buNone/>
              <a:defRPr/>
            </a:pPr>
            <a:endParaRPr lang="en-US" sz="2400" dirty="0"/>
          </a:p>
          <a:p>
            <a:pPr>
              <a:buFont typeface="Arial" charset="0"/>
              <a:buChar char="•"/>
              <a:defRPr/>
            </a:pPr>
            <a:r>
              <a:rPr lang="en-US" sz="2400" b="1" dirty="0"/>
              <a:t>Second Phase Evaluation</a:t>
            </a:r>
            <a:r>
              <a:rPr lang="en-US" sz="2400" dirty="0"/>
              <a:t> will be conducted after Interview sessions </a:t>
            </a:r>
            <a:r>
              <a:rPr lang="en-US" sz="2400" dirty="0" smtClean="0"/>
              <a:t>  </a:t>
            </a:r>
            <a:endParaRPr lang="en-US" sz="2400" dirty="0"/>
          </a:p>
          <a:p>
            <a:pPr marL="0" indent="0">
              <a:buNone/>
              <a:defRPr/>
            </a:pPr>
            <a:endParaRPr lang="en-US" sz="2400" dirty="0"/>
          </a:p>
          <a:p>
            <a:pPr>
              <a:buFont typeface="Arial" charset="0"/>
              <a:buChar char="•"/>
              <a:defRPr/>
            </a:pPr>
            <a:r>
              <a:rPr lang="en-US" sz="2400" b="1" dirty="0"/>
              <a:t>Price Proposals </a:t>
            </a:r>
            <a:r>
              <a:rPr lang="en-US" sz="2400" dirty="0"/>
              <a:t>will be requested from proposing firms who remain short listed after the second phase evaluation (second short list).</a:t>
            </a:r>
          </a:p>
          <a:p>
            <a:pPr marL="0" indent="0" eaLnBrk="1" fontAlgn="auto" hangingPunct="1">
              <a:spcAft>
                <a:spcPts val="0"/>
              </a:spcAft>
              <a:buFont typeface="Arial" charset="0"/>
              <a:buNone/>
              <a:defRPr/>
            </a:pPr>
            <a:endParaRPr lang="en-US" sz="2800" dirty="0"/>
          </a:p>
        </p:txBody>
      </p:sp>
      <p:sp>
        <p:nvSpPr>
          <p:cNvPr id="2150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5A992718-F516-4B47-B403-0EB73372E9D3}" type="slidenum">
              <a:rPr lang="en-US" altLang="en-US" sz="1200">
                <a:solidFill>
                  <a:srgbClr val="898989"/>
                </a:solidFill>
              </a:rPr>
              <a:pPr eaLnBrk="1" hangingPunct="1">
                <a:spcBef>
                  <a:spcPct val="0"/>
                </a:spcBef>
                <a:buFontTx/>
                <a:buNone/>
              </a:pPr>
              <a:t>10</a:t>
            </a:fld>
            <a:endParaRPr lang="en-US" altLang="en-US" sz="1200" dirty="0">
              <a:solidFill>
                <a:srgbClr val="898989"/>
              </a:solidFill>
            </a:endParaRPr>
          </a:p>
        </p:txBody>
      </p:sp>
    </p:spTree>
    <p:extLst>
      <p:ext uri="{BB962C8B-B14F-4D97-AF65-F5344CB8AC3E}">
        <p14:creationId xmlns:p14="http://schemas.microsoft.com/office/powerpoint/2010/main" val="310184260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D0BCF-3DCA-434C-97F1-D3FA8FEA9C7D}"/>
              </a:ext>
            </a:extLst>
          </p:cNvPr>
          <p:cNvSpPr>
            <a:spLocks noGrp="1"/>
          </p:cNvSpPr>
          <p:nvPr>
            <p:ph type="title"/>
          </p:nvPr>
        </p:nvSpPr>
        <p:spPr/>
        <p:txBody>
          <a:bodyPr/>
          <a:lstStyle/>
          <a:p>
            <a:r>
              <a:rPr lang="en-US" dirty="0"/>
              <a:t>Scope of Work</a:t>
            </a:r>
          </a:p>
        </p:txBody>
      </p:sp>
      <p:sp>
        <p:nvSpPr>
          <p:cNvPr id="3" name="Content Placeholder 2">
            <a:extLst>
              <a:ext uri="{FF2B5EF4-FFF2-40B4-BE49-F238E27FC236}">
                <a16:creationId xmlns:a16="http://schemas.microsoft.com/office/drawing/2014/main" id="{F51B0F24-E079-4AC5-8E83-5742EB550064}"/>
              </a:ext>
            </a:extLst>
          </p:cNvPr>
          <p:cNvSpPr>
            <a:spLocks noGrp="1"/>
          </p:cNvSpPr>
          <p:nvPr>
            <p:ph idx="1"/>
          </p:nvPr>
        </p:nvSpPr>
        <p:spPr/>
        <p:txBody>
          <a:bodyPr>
            <a:normAutofit fontScale="47500" lnSpcReduction="20000"/>
          </a:bodyPr>
          <a:lstStyle/>
          <a:p>
            <a:r>
              <a:rPr lang="en-US" sz="3400" dirty="0"/>
              <a:t>The Contractor shall furnish a qualified, trained, and uniformed local moving service team with required equipment, supplies, materials, and all related services necessary to </a:t>
            </a:r>
            <a:r>
              <a:rPr lang="en-US" sz="3400" dirty="0" smtClean="0"/>
              <a:t>provide </a:t>
            </a:r>
            <a:r>
              <a:rPr lang="en-US" sz="3400" dirty="0"/>
              <a:t>full and complete moving services for any item(s) 3000 lbs. or less. </a:t>
            </a:r>
            <a:endParaRPr lang="en-US" sz="3400" dirty="0" smtClean="0"/>
          </a:p>
          <a:p>
            <a:pPr marL="0" indent="0">
              <a:buNone/>
            </a:pPr>
            <a:endParaRPr lang="en-US" sz="3400" dirty="0" smtClean="0"/>
          </a:p>
          <a:p>
            <a:r>
              <a:rPr lang="en-US" sz="3400" dirty="0" smtClean="0"/>
              <a:t>The </a:t>
            </a:r>
            <a:r>
              <a:rPr lang="en-US" sz="3400" dirty="0"/>
              <a:t>Contractor must be able to set up on-site survey appointments by the next business day with a time mutually accepted by the university and Contractor(s). Contractor must be responsible for securing all necessary parking permits from UMBC Parking Services, where applicable. Additionally, Contractor must be capable of disassembly/reassembly of desk extensions, bookcases; disassembly of wall mount items; and reinstallation</a:t>
            </a:r>
            <a:r>
              <a:rPr lang="en-US" sz="3400" dirty="0" smtClean="0"/>
              <a:t>.</a:t>
            </a:r>
          </a:p>
          <a:p>
            <a:pPr marL="0" indent="0">
              <a:buNone/>
            </a:pPr>
            <a:endParaRPr lang="en-US" sz="3400" dirty="0" smtClean="0"/>
          </a:p>
          <a:p>
            <a:r>
              <a:rPr lang="en-US" sz="3400" dirty="0" smtClean="0"/>
              <a:t>In </a:t>
            </a:r>
            <a:r>
              <a:rPr lang="en-US" sz="3400" dirty="0"/>
              <a:t>some cases, reinstallation may not be necessary. The scope of work for each move will address this. </a:t>
            </a:r>
            <a:endParaRPr lang="en-US" sz="3400" dirty="0" smtClean="0"/>
          </a:p>
          <a:p>
            <a:r>
              <a:rPr lang="en-US" sz="3400" dirty="0" smtClean="0"/>
              <a:t>Contractor </a:t>
            </a:r>
            <a:r>
              <a:rPr lang="en-US" sz="3400" dirty="0"/>
              <a:t>must take necessary precautions to prevent damage to equipment, supplies and property. Adequate protection must be provided for floors and walls. All items must be properly protected from inclement weather during the preparation of the move and while being </a:t>
            </a:r>
            <a:r>
              <a:rPr lang="en-US" sz="3400" dirty="0" smtClean="0"/>
              <a:t>moved</a:t>
            </a:r>
            <a:r>
              <a:rPr lang="en-US" sz="3400" dirty="0" smtClean="0"/>
              <a:t>.</a:t>
            </a:r>
          </a:p>
          <a:p>
            <a:r>
              <a:rPr lang="en-US" sz="3400" dirty="0"/>
              <a:t>A contract will be awarded for an initial contract period of three (3) years with two (2) </a:t>
            </a:r>
            <a:r>
              <a:rPr lang="en-US" sz="3400" dirty="0" smtClean="0"/>
              <a:t>additional </a:t>
            </a:r>
            <a:r>
              <a:rPr lang="en-US" sz="3400" dirty="0"/>
              <a:t>three-year renewal terms possible at UMBC’s discretion</a:t>
            </a:r>
            <a:endParaRPr lang="en-US" sz="3400" dirty="0" smtClean="0"/>
          </a:p>
          <a:p>
            <a:endParaRPr lang="en-US" dirty="0"/>
          </a:p>
          <a:p>
            <a:endParaRPr lang="en-US" dirty="0"/>
          </a:p>
        </p:txBody>
      </p:sp>
    </p:spTree>
    <p:extLst>
      <p:ext uri="{BB962C8B-B14F-4D97-AF65-F5344CB8AC3E}">
        <p14:creationId xmlns:p14="http://schemas.microsoft.com/office/powerpoint/2010/main" val="1711413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sz="3600" dirty="0">
                <a:ea typeface="MS PGothic" panose="020B0600070205080204" pitchFamily="34" charset="-128"/>
              </a:rPr>
              <a:t>Solicitation #</a:t>
            </a:r>
            <a:r>
              <a:rPr lang="en-US" altLang="en-US" sz="3600" dirty="0" smtClean="0">
                <a:ea typeface="MS PGothic" panose="020B0600070205080204" pitchFamily="34" charset="-128"/>
              </a:rPr>
              <a:t>BC-21357-J</a:t>
            </a:r>
            <a:endParaRPr lang="en-US" altLang="en-US" sz="3600" dirty="0">
              <a:ea typeface="MS PGothic" panose="020B0600070205080204" pitchFamily="34" charset="-128"/>
            </a:endParaRPr>
          </a:p>
        </p:txBody>
      </p:sp>
      <p:sp>
        <p:nvSpPr>
          <p:cNvPr id="23555" name="Content Placeholder 2"/>
          <p:cNvSpPr>
            <a:spLocks noGrp="1"/>
          </p:cNvSpPr>
          <p:nvPr>
            <p:ph idx="1"/>
          </p:nvPr>
        </p:nvSpPr>
        <p:spPr/>
        <p:txBody>
          <a:bodyPr/>
          <a:lstStyle/>
          <a:p>
            <a:pPr marL="0" indent="0" eaLnBrk="1" hangingPunct="1">
              <a:buFont typeface="Arial" panose="020B0604020202020204" pitchFamily="34" charset="0"/>
              <a:buNone/>
            </a:pPr>
            <a:endParaRPr lang="en-US" altLang="en-US" dirty="0">
              <a:ea typeface="MS PGothic" panose="020B0600070205080204" pitchFamily="34" charset="-128"/>
            </a:endParaRPr>
          </a:p>
          <a:p>
            <a:pPr marL="0" indent="0" algn="ctr" eaLnBrk="1" hangingPunct="1">
              <a:buFont typeface="Arial" panose="020B0604020202020204" pitchFamily="34" charset="0"/>
              <a:buNone/>
            </a:pPr>
            <a:r>
              <a:rPr lang="en-US" altLang="en-US" b="1" dirty="0">
                <a:ea typeface="MS PGothic" panose="020B0600070205080204" pitchFamily="34" charset="-128"/>
              </a:rPr>
              <a:t>TECHNICAL PROPOSAL SUBMITTAL</a:t>
            </a:r>
          </a:p>
        </p:txBody>
      </p:sp>
      <p:sp>
        <p:nvSpPr>
          <p:cNvPr id="2355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8F85A50F-1774-490D-BE61-BEADD79D5033}" type="slidenum">
              <a:rPr lang="en-US" altLang="en-US" sz="1200">
                <a:solidFill>
                  <a:srgbClr val="898989"/>
                </a:solidFill>
              </a:rPr>
              <a:pPr eaLnBrk="1" hangingPunct="1">
                <a:spcBef>
                  <a:spcPct val="0"/>
                </a:spcBef>
                <a:buFontTx/>
                <a:buNone/>
              </a:pPr>
              <a:t>12</a:t>
            </a:fld>
            <a:endParaRPr lang="en-US" altLang="en-US" sz="1200" dirty="0">
              <a:solidFill>
                <a:srgbClr val="898989"/>
              </a:solidFill>
            </a:endParaRPr>
          </a:p>
        </p:txBody>
      </p:sp>
      <p:pic>
        <p:nvPicPr>
          <p:cNvPr id="235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3733800"/>
            <a:ext cx="2493963"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8006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550863"/>
            <a:ext cx="8229600" cy="954087"/>
          </a:xfrm>
        </p:spPr>
        <p:txBody>
          <a:bodyPr rtlCol="0">
            <a:normAutofit fontScale="90000"/>
          </a:bodyPr>
          <a:lstStyle/>
          <a:p>
            <a:pPr algn="l" eaLnBrk="1" fontAlgn="auto" hangingPunct="1">
              <a:spcAft>
                <a:spcPts val="0"/>
              </a:spcAft>
              <a:defRPr/>
            </a:pPr>
            <a:r>
              <a:rPr lang="en-US" altLang="en-US" sz="4000" dirty="0">
                <a:ea typeface="ＭＳ Ｐゴシック" pitchFamily="34" charset="-128"/>
              </a:rPr>
              <a:t/>
            </a:r>
            <a:br>
              <a:rPr lang="en-US" altLang="en-US" sz="4000" dirty="0">
                <a:ea typeface="ＭＳ Ｐゴシック" pitchFamily="34" charset="-128"/>
              </a:rPr>
            </a:br>
            <a:r>
              <a:rPr lang="en-US" altLang="en-US" sz="3200" b="1" dirty="0">
                <a:ea typeface="ＭＳ Ｐゴシック" pitchFamily="34" charset="-128"/>
              </a:rPr>
              <a:t>Technical Proposal Submittal –</a:t>
            </a:r>
            <a:br>
              <a:rPr lang="en-US" altLang="en-US" sz="3200" b="1" dirty="0">
                <a:ea typeface="ＭＳ Ｐゴシック" pitchFamily="34" charset="-128"/>
              </a:rPr>
            </a:br>
            <a:r>
              <a:rPr lang="en-US" altLang="en-US" sz="3200" b="1" dirty="0">
                <a:ea typeface="ＭＳ Ｐゴシック" pitchFamily="34" charset="-128"/>
              </a:rPr>
              <a:t>Organization</a:t>
            </a:r>
            <a:r>
              <a:rPr lang="en-US" altLang="en-US" sz="4000" b="1" dirty="0">
                <a:ea typeface="ＭＳ Ｐゴシック" pitchFamily="34" charset="-128"/>
              </a:rPr>
              <a:t/>
            </a:r>
            <a:br>
              <a:rPr lang="en-US" altLang="en-US" sz="4000" b="1" dirty="0">
                <a:ea typeface="ＭＳ Ｐゴシック" pitchFamily="34" charset="-128"/>
              </a:rPr>
            </a:br>
            <a:endParaRPr lang="en-US" altLang="en-US" sz="4000" b="1" dirty="0">
              <a:ea typeface="ＭＳ Ｐゴシック" pitchFamily="34" charset="-128"/>
            </a:endParaRPr>
          </a:p>
        </p:txBody>
      </p:sp>
      <p:sp>
        <p:nvSpPr>
          <p:cNvPr id="3" name="Content Placeholder 2"/>
          <p:cNvSpPr>
            <a:spLocks noGrp="1"/>
          </p:cNvSpPr>
          <p:nvPr>
            <p:ph idx="1"/>
          </p:nvPr>
        </p:nvSpPr>
        <p:spPr>
          <a:xfrm>
            <a:off x="457200" y="1638300"/>
            <a:ext cx="8229600" cy="4487863"/>
          </a:xfrm>
        </p:spPr>
        <p:txBody>
          <a:bodyPr rtlCol="0">
            <a:normAutofit/>
          </a:bodyPr>
          <a:lstStyle/>
          <a:p>
            <a:pPr lvl="2">
              <a:buFontTx/>
              <a:buChar char="-"/>
              <a:defRPr/>
            </a:pPr>
            <a:r>
              <a:rPr lang="en-US" dirty="0"/>
              <a:t>Proposals shall be organized in the following format:</a:t>
            </a:r>
          </a:p>
          <a:p>
            <a:pPr lvl="2">
              <a:buFontTx/>
              <a:buChar char="-"/>
              <a:defRPr/>
            </a:pPr>
            <a:endParaRPr lang="en-US" dirty="0"/>
          </a:p>
          <a:p>
            <a:pPr lvl="2">
              <a:buFontTx/>
              <a:buChar char="-"/>
              <a:defRPr/>
            </a:pPr>
            <a:r>
              <a:rPr lang="en-US" dirty="0"/>
              <a:t>Title Page</a:t>
            </a:r>
          </a:p>
          <a:p>
            <a:pPr lvl="2">
              <a:buFontTx/>
              <a:buChar char="-"/>
              <a:defRPr/>
            </a:pPr>
            <a:r>
              <a:rPr lang="en-US" dirty="0"/>
              <a:t>Firm qualifications and relevant </a:t>
            </a:r>
            <a:r>
              <a:rPr lang="en-US" dirty="0" smtClean="0"/>
              <a:t>experience</a:t>
            </a:r>
          </a:p>
          <a:p>
            <a:pPr lvl="2">
              <a:buFontTx/>
              <a:buChar char="-"/>
              <a:defRPr/>
            </a:pPr>
            <a:r>
              <a:rPr lang="en-US" dirty="0" smtClean="0"/>
              <a:t>Firm </a:t>
            </a:r>
            <a:r>
              <a:rPr lang="en-US" dirty="0"/>
              <a:t>references</a:t>
            </a:r>
          </a:p>
          <a:p>
            <a:pPr lvl="2">
              <a:buFontTx/>
              <a:buChar char="-"/>
              <a:defRPr/>
            </a:pPr>
            <a:r>
              <a:rPr lang="en-US" dirty="0"/>
              <a:t>Work Plan</a:t>
            </a:r>
          </a:p>
          <a:p>
            <a:pPr lvl="2">
              <a:buFontTx/>
              <a:buChar char="-"/>
              <a:defRPr/>
            </a:pPr>
            <a:r>
              <a:rPr lang="en-US" dirty="0"/>
              <a:t>Primary Contract Representative </a:t>
            </a:r>
            <a:endParaRPr lang="en-US" dirty="0" smtClean="0"/>
          </a:p>
          <a:p>
            <a:pPr lvl="2">
              <a:buFontTx/>
              <a:buChar char="-"/>
              <a:defRPr/>
            </a:pPr>
            <a:r>
              <a:rPr lang="en-US" dirty="0" smtClean="0"/>
              <a:t>Unique </a:t>
            </a:r>
            <a:r>
              <a:rPr lang="en-US" dirty="0"/>
              <a:t>qualifications</a:t>
            </a:r>
          </a:p>
          <a:p>
            <a:pPr lvl="2">
              <a:buFontTx/>
              <a:buChar char="-"/>
              <a:defRPr/>
            </a:pPr>
            <a:r>
              <a:rPr lang="en-US" dirty="0" smtClean="0"/>
              <a:t>Required </a:t>
            </a:r>
            <a:r>
              <a:rPr lang="en-US" dirty="0"/>
              <a:t>forms (affidavit and acknowledgement of </a:t>
            </a:r>
            <a:r>
              <a:rPr lang="en-US" dirty="0" smtClean="0"/>
              <a:t>addenda if/as applicable)</a:t>
            </a:r>
            <a:endParaRPr lang="en-US" dirty="0"/>
          </a:p>
          <a:p>
            <a:pPr marL="914400" lvl="2" indent="0" eaLnBrk="1" fontAlgn="auto" hangingPunct="1">
              <a:spcAft>
                <a:spcPts val="0"/>
              </a:spcAft>
              <a:buNone/>
              <a:defRPr/>
            </a:pPr>
            <a:endParaRPr lang="en-US" dirty="0"/>
          </a:p>
          <a:p>
            <a:pPr marL="0" indent="0" eaLnBrk="1" fontAlgn="auto" hangingPunct="1">
              <a:spcAft>
                <a:spcPts val="0"/>
              </a:spcAft>
              <a:buFont typeface="Arial" charset="0"/>
              <a:buNone/>
              <a:defRPr/>
            </a:pPr>
            <a:endParaRPr lang="en-US" sz="2800" dirty="0"/>
          </a:p>
        </p:txBody>
      </p:sp>
      <p:sp>
        <p:nvSpPr>
          <p:cNvPr id="2765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6ADE9743-DBB9-4BEA-AD50-16BD732F4843}" type="slidenum">
              <a:rPr lang="en-US" altLang="en-US" sz="1200">
                <a:solidFill>
                  <a:srgbClr val="898989"/>
                </a:solidFill>
              </a:rPr>
              <a:pPr eaLnBrk="1" hangingPunct="1">
                <a:spcBef>
                  <a:spcPct val="0"/>
                </a:spcBef>
                <a:buFontTx/>
                <a:buNone/>
              </a:pPr>
              <a:t>13</a:t>
            </a:fld>
            <a:endParaRPr lang="en-US" altLang="en-US" sz="1200" dirty="0">
              <a:solidFill>
                <a:srgbClr val="898989"/>
              </a:solidFill>
            </a:endParaRPr>
          </a:p>
        </p:txBody>
      </p:sp>
      <p:pic>
        <p:nvPicPr>
          <p:cNvPr id="2765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25" y="274638"/>
            <a:ext cx="1646238" cy="123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27279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785326"/>
            <a:ext cx="8229600" cy="709612"/>
          </a:xfrm>
        </p:spPr>
        <p:txBody>
          <a:bodyPr rtlCol="0">
            <a:normAutofit fontScale="90000"/>
          </a:bodyPr>
          <a:lstStyle/>
          <a:p>
            <a:pPr algn="l" eaLnBrk="1" fontAlgn="auto" hangingPunct="1">
              <a:spcAft>
                <a:spcPts val="0"/>
              </a:spcAft>
              <a:defRPr/>
            </a:pPr>
            <a:r>
              <a:rPr lang="en-US" altLang="en-US" sz="3200" b="1" dirty="0">
                <a:ea typeface="ＭＳ Ｐゴシック" pitchFamily="34" charset="-128"/>
              </a:rPr>
              <a:t>Technical Proposal Submittal –</a:t>
            </a:r>
            <a:br>
              <a:rPr lang="en-US" altLang="en-US" sz="3200" b="1" dirty="0">
                <a:ea typeface="ＭＳ Ｐゴシック" pitchFamily="34" charset="-128"/>
              </a:rPr>
            </a:br>
            <a:r>
              <a:rPr lang="en-US" altLang="en-US" sz="3200" b="1" dirty="0">
                <a:ea typeface="ＭＳ Ｐゴシック" pitchFamily="34" charset="-128"/>
              </a:rPr>
              <a:t>Work </a:t>
            </a:r>
            <a:r>
              <a:rPr lang="en-US" altLang="en-US" sz="3200" b="1" dirty="0" smtClean="0">
                <a:ea typeface="ＭＳ Ｐゴシック" pitchFamily="34" charset="-128"/>
              </a:rPr>
              <a:t>Plan &amp; Mandatory Requirements</a:t>
            </a:r>
            <a:endParaRPr lang="en-US" altLang="en-US" sz="3200" b="1" dirty="0">
              <a:ea typeface="ＭＳ Ｐゴシック" pitchFamily="34" charset="-128"/>
            </a:endParaRPr>
          </a:p>
        </p:txBody>
      </p:sp>
      <p:sp>
        <p:nvSpPr>
          <p:cNvPr id="38915" name="Content Placeholder 2"/>
          <p:cNvSpPr>
            <a:spLocks noGrp="1"/>
          </p:cNvSpPr>
          <p:nvPr>
            <p:ph idx="1"/>
          </p:nvPr>
        </p:nvSpPr>
        <p:spPr>
          <a:xfrm>
            <a:off x="220663" y="1771135"/>
            <a:ext cx="8723312" cy="4114713"/>
          </a:xfrm>
        </p:spPr>
        <p:txBody>
          <a:bodyPr rtlCol="0">
            <a:normAutofit fontScale="32500" lnSpcReduction="20000"/>
          </a:bodyPr>
          <a:lstStyle/>
          <a:p>
            <a:pPr marL="0" indent="0" eaLnBrk="1" fontAlgn="auto" hangingPunct="1">
              <a:spcBef>
                <a:spcPct val="0"/>
              </a:spcBef>
              <a:spcAft>
                <a:spcPts val="0"/>
              </a:spcAft>
              <a:buFont typeface="Arial" panose="020B0604020202020204" pitchFamily="34" charset="0"/>
              <a:buNone/>
              <a:defRPr/>
            </a:pPr>
            <a:endParaRPr lang="en-US" altLang="en-US" sz="800" dirty="0">
              <a:ea typeface="ＭＳ Ｐゴシック" pitchFamily="34" charset="-128"/>
            </a:endParaRPr>
          </a:p>
          <a:p>
            <a:r>
              <a:rPr lang="en-US" sz="4800" dirty="0">
                <a:latin typeface="Arial" panose="020B0604020202020204" pitchFamily="34" charset="0"/>
                <a:cs typeface="Arial" panose="020B0604020202020204" pitchFamily="34" charset="0"/>
              </a:rPr>
              <a:t>Provide a work plan that describes how </a:t>
            </a:r>
            <a:r>
              <a:rPr lang="en-US" sz="4800" dirty="0" smtClean="0">
                <a:latin typeface="Arial" panose="020B0604020202020204" pitchFamily="34" charset="0"/>
                <a:cs typeface="Arial" panose="020B0604020202020204" pitchFamily="34" charset="0"/>
              </a:rPr>
              <a:t>services </a:t>
            </a:r>
            <a:r>
              <a:rPr lang="en-US" sz="4800" dirty="0">
                <a:latin typeface="Arial" panose="020B0604020202020204" pitchFamily="34" charset="0"/>
                <a:cs typeface="Arial" panose="020B0604020202020204" pitchFamily="34" charset="0"/>
              </a:rPr>
              <a:t>will be provided to meet the University’s requirements.</a:t>
            </a:r>
          </a:p>
          <a:p>
            <a:endParaRPr lang="en-US" sz="4800" dirty="0">
              <a:latin typeface="Arial" panose="020B0604020202020204" pitchFamily="34" charset="0"/>
              <a:cs typeface="Arial" panose="020B0604020202020204" pitchFamily="34" charset="0"/>
            </a:endParaRPr>
          </a:p>
          <a:p>
            <a:pPr marL="0" indent="0">
              <a:buNone/>
            </a:pPr>
            <a:endParaRPr lang="en-US" sz="4800" dirty="0" smtClean="0">
              <a:latin typeface="Arial" panose="020B0604020202020204" pitchFamily="34" charset="0"/>
              <a:cs typeface="Arial" panose="020B0604020202020204" pitchFamily="34" charset="0"/>
            </a:endParaRPr>
          </a:p>
          <a:p>
            <a:r>
              <a:rPr lang="en-US" sz="4800" dirty="0">
                <a:latin typeface="Arial" panose="020B0604020202020204" pitchFamily="34" charset="0"/>
                <a:cs typeface="Arial" panose="020B0604020202020204" pitchFamily="34" charset="0"/>
              </a:rPr>
              <a:t> Proposers are to provide evidence of the following mandatory requirements:</a:t>
            </a:r>
          </a:p>
          <a:p>
            <a:endParaRPr lang="en-US" sz="4800" dirty="0">
              <a:latin typeface="Arial" panose="020B0604020202020204" pitchFamily="34" charset="0"/>
              <a:cs typeface="Arial" panose="020B0604020202020204" pitchFamily="34" charset="0"/>
            </a:endParaRPr>
          </a:p>
          <a:p>
            <a:r>
              <a:rPr lang="en-US" sz="4800" dirty="0">
                <a:latin typeface="Arial" panose="020B0604020202020204" pitchFamily="34" charset="0"/>
                <a:cs typeface="Arial" panose="020B0604020202020204" pitchFamily="34" charset="0"/>
              </a:rPr>
              <a:t>a</a:t>
            </a:r>
            <a:r>
              <a:rPr lang="en-US" sz="4800" dirty="0" smtClean="0">
                <a:latin typeface="Arial" panose="020B0604020202020204" pitchFamily="34" charset="0"/>
                <a:cs typeface="Arial" panose="020B0604020202020204" pitchFamily="34" charset="0"/>
              </a:rPr>
              <a:t>) </a:t>
            </a:r>
            <a:r>
              <a:rPr lang="en-US" sz="4800" dirty="0">
                <a:latin typeface="Arial" panose="020B0604020202020204" pitchFamily="34" charset="0"/>
                <a:cs typeface="Arial" panose="020B0604020202020204" pitchFamily="34" charset="0"/>
              </a:rPr>
              <a:t>	must have 5 years of experience in moving services operating under the same name as the proposing firm;</a:t>
            </a:r>
          </a:p>
          <a:p>
            <a:endParaRPr lang="en-US" sz="4800" dirty="0">
              <a:latin typeface="Arial" panose="020B0604020202020204" pitchFamily="34" charset="0"/>
              <a:cs typeface="Arial" panose="020B0604020202020204" pitchFamily="34" charset="0"/>
            </a:endParaRPr>
          </a:p>
          <a:p>
            <a:r>
              <a:rPr lang="en-US" sz="4800" dirty="0">
                <a:latin typeface="Arial" panose="020B0604020202020204" pitchFamily="34" charset="0"/>
                <a:cs typeface="Arial" panose="020B0604020202020204" pitchFamily="34" charset="0"/>
              </a:rPr>
              <a:t>b)	must certify that they have adequate resources available to conduct the moving services as </a:t>
            </a:r>
            <a:r>
              <a:rPr lang="en-US" sz="4800" dirty="0" smtClean="0">
                <a:latin typeface="Arial" panose="020B0604020202020204" pitchFamily="34" charset="0"/>
                <a:cs typeface="Arial" panose="020B0604020202020204" pitchFamily="34" charset="0"/>
              </a:rPr>
              <a:t>required.</a:t>
            </a:r>
          </a:p>
          <a:p>
            <a:endParaRPr lang="en-US" sz="4800" dirty="0">
              <a:latin typeface="Arial" panose="020B0604020202020204" pitchFamily="34" charset="0"/>
              <a:cs typeface="Arial" panose="020B0604020202020204" pitchFamily="34" charset="0"/>
            </a:endParaRPr>
          </a:p>
          <a:p>
            <a:r>
              <a:rPr lang="en-US" sz="4800" dirty="0" smtClean="0">
                <a:latin typeface="Arial" panose="020B0604020202020204" pitchFamily="34" charset="0"/>
                <a:cs typeface="Arial" panose="020B0604020202020204" pitchFamily="34" charset="0"/>
              </a:rPr>
              <a:t>These </a:t>
            </a:r>
            <a:r>
              <a:rPr lang="en-US" sz="4800" dirty="0">
                <a:latin typeface="Arial" panose="020B0604020202020204" pitchFamily="34" charset="0"/>
                <a:cs typeface="Arial" panose="020B0604020202020204" pitchFamily="34" charset="0"/>
              </a:rPr>
              <a:t>are mandatory requirements.	</a:t>
            </a:r>
            <a:endParaRPr lang="en-US" sz="4800" dirty="0" smtClean="0">
              <a:latin typeface="Arial" panose="020B0604020202020204" pitchFamily="34" charset="0"/>
              <a:cs typeface="Arial" panose="020B0604020202020204" pitchFamily="34" charset="0"/>
            </a:endParaRPr>
          </a:p>
          <a:p>
            <a:endParaRPr lang="en-US" sz="4800" dirty="0">
              <a:latin typeface="Arial" panose="020B0604020202020204" pitchFamily="34" charset="0"/>
              <a:cs typeface="Arial" panose="020B0604020202020204" pitchFamily="34" charset="0"/>
            </a:endParaRPr>
          </a:p>
          <a:p>
            <a:r>
              <a:rPr lang="en-US" sz="4800" dirty="0" smtClean="0">
                <a:latin typeface="Arial" panose="020B0604020202020204" pitchFamily="34" charset="0"/>
                <a:cs typeface="Arial" panose="020B0604020202020204" pitchFamily="34" charset="0"/>
              </a:rPr>
              <a:t>Higher </a:t>
            </a:r>
            <a:r>
              <a:rPr lang="en-US" sz="4800" dirty="0">
                <a:latin typeface="Arial" panose="020B0604020202020204" pitchFamily="34" charset="0"/>
                <a:cs typeface="Arial" panose="020B0604020202020204" pitchFamily="34" charset="0"/>
              </a:rPr>
              <a:t>consideration will be given in the technical evaluation if more than these minimums are shown</a:t>
            </a:r>
          </a:p>
          <a:p>
            <a:pPr marL="0" indent="0">
              <a:buNone/>
            </a:pPr>
            <a:r>
              <a:rPr lang="en-US" dirty="0" smtClean="0"/>
              <a:t>    </a:t>
            </a:r>
            <a:endParaRPr lang="en-US" dirty="0"/>
          </a:p>
          <a:p>
            <a:pPr marL="0" indent="0" eaLnBrk="1" fontAlgn="auto" hangingPunct="1">
              <a:spcBef>
                <a:spcPct val="0"/>
              </a:spcBef>
              <a:spcAft>
                <a:spcPts val="0"/>
              </a:spcAft>
              <a:buFont typeface="Arial" panose="020B0604020202020204" pitchFamily="34" charset="0"/>
              <a:buNone/>
              <a:defRPr/>
            </a:pPr>
            <a:endParaRPr lang="en-US" altLang="en-US" dirty="0">
              <a:ea typeface="ＭＳ Ｐゴシック" pitchFamily="34" charset="-128"/>
            </a:endParaRPr>
          </a:p>
        </p:txBody>
      </p:sp>
      <p:sp>
        <p:nvSpPr>
          <p:cNvPr id="3789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76795D96-69EC-4D0E-8D62-5E501A037881}" type="slidenum">
              <a:rPr lang="en-US" altLang="en-US" sz="1200">
                <a:solidFill>
                  <a:srgbClr val="898989"/>
                </a:solidFill>
              </a:rPr>
              <a:pPr eaLnBrk="1" hangingPunct="1">
                <a:spcBef>
                  <a:spcPct val="0"/>
                </a:spcBef>
                <a:buFontTx/>
                <a:buNone/>
              </a:pPr>
              <a:t>14</a:t>
            </a:fld>
            <a:endParaRPr lang="en-US" altLang="en-US" sz="1200" dirty="0">
              <a:solidFill>
                <a:srgbClr val="898989"/>
              </a:solidFill>
            </a:endParaRPr>
          </a:p>
        </p:txBody>
      </p:sp>
      <p:pic>
        <p:nvPicPr>
          <p:cNvPr id="3789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7975" y="220663"/>
            <a:ext cx="1597025"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033447"/>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ltLang="en-US" dirty="0">
                <a:ea typeface="MS PGothic" panose="020B0600070205080204" pitchFamily="34" charset="-128"/>
              </a:rPr>
              <a:t>Solicitation #</a:t>
            </a:r>
            <a:r>
              <a:rPr lang="en-US" altLang="en-US" dirty="0" smtClean="0">
                <a:ea typeface="MS PGothic" panose="020B0600070205080204" pitchFamily="34" charset="-128"/>
              </a:rPr>
              <a:t>BC-21357-J</a:t>
            </a:r>
            <a:endParaRPr lang="en-US" altLang="en-US" dirty="0">
              <a:ea typeface="MS PGothic" panose="020B0600070205080204" pitchFamily="34" charset="-128"/>
            </a:endParaRPr>
          </a:p>
        </p:txBody>
      </p:sp>
      <p:sp>
        <p:nvSpPr>
          <p:cNvPr id="45059" name="Content Placeholder 2"/>
          <p:cNvSpPr>
            <a:spLocks noGrp="1"/>
          </p:cNvSpPr>
          <p:nvPr>
            <p:ph idx="1"/>
          </p:nvPr>
        </p:nvSpPr>
        <p:spPr/>
        <p:txBody>
          <a:bodyPr/>
          <a:lstStyle/>
          <a:p>
            <a:pPr marL="0" indent="0" eaLnBrk="1" hangingPunct="1">
              <a:buFont typeface="Arial" panose="020B0604020202020204" pitchFamily="34" charset="0"/>
              <a:buNone/>
            </a:pPr>
            <a:endParaRPr lang="en-US" altLang="en-US" dirty="0">
              <a:ea typeface="MS PGothic" panose="020B0600070205080204" pitchFamily="34" charset="-128"/>
            </a:endParaRPr>
          </a:p>
          <a:p>
            <a:pPr marL="0" indent="0" algn="ctr" eaLnBrk="1" hangingPunct="1">
              <a:buFont typeface="Arial" panose="020B0604020202020204" pitchFamily="34" charset="0"/>
              <a:buNone/>
            </a:pPr>
            <a:r>
              <a:rPr lang="en-US" altLang="en-US" sz="4000" b="1" dirty="0">
                <a:ea typeface="MS PGothic" panose="020B0600070205080204" pitchFamily="34" charset="-128"/>
              </a:rPr>
              <a:t>INTERVIEW SESSION</a:t>
            </a:r>
          </a:p>
        </p:txBody>
      </p:sp>
      <p:sp>
        <p:nvSpPr>
          <p:cNvPr id="4506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DC839634-4E79-42A8-B66B-3808B6F7BA8A}" type="slidenum">
              <a:rPr lang="en-US" altLang="en-US" sz="1200">
                <a:solidFill>
                  <a:srgbClr val="898989"/>
                </a:solidFill>
              </a:rPr>
              <a:pPr eaLnBrk="1" hangingPunct="1">
                <a:spcBef>
                  <a:spcPct val="0"/>
                </a:spcBef>
                <a:buFontTx/>
                <a:buNone/>
              </a:pPr>
              <a:t>15</a:t>
            </a:fld>
            <a:endParaRPr lang="en-US" altLang="en-US" sz="1200" dirty="0">
              <a:solidFill>
                <a:srgbClr val="898989"/>
              </a:solidFill>
            </a:endParaRPr>
          </a:p>
        </p:txBody>
      </p:sp>
      <p:pic>
        <p:nvPicPr>
          <p:cNvPr id="45061" name="Picture 4" descr="https://encrypted-tbn3.gstatic.com/images?q=tbn:ANd9GcQq1Y-RwLVRdQKtWQSSxOy-raef3km36n_XqYkNs9cBRkOinQLQ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3100" y="3560763"/>
            <a:ext cx="25336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4176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71450" y="797719"/>
            <a:ext cx="8515350" cy="660400"/>
          </a:xfrm>
        </p:spPr>
        <p:txBody>
          <a:bodyPr/>
          <a:lstStyle/>
          <a:p>
            <a:pPr algn="l" eaLnBrk="1" hangingPunct="1"/>
            <a:r>
              <a:rPr lang="en-US" altLang="en-US" sz="3200" b="1" dirty="0">
                <a:ea typeface="MS PGothic" panose="020B0600070205080204" pitchFamily="34" charset="-128"/>
              </a:rPr>
              <a:t>Interview Session-Purpose</a:t>
            </a:r>
          </a:p>
        </p:txBody>
      </p:sp>
      <p:sp>
        <p:nvSpPr>
          <p:cNvPr id="3" name="Content Placeholder 2"/>
          <p:cNvSpPr>
            <a:spLocks noGrp="1"/>
          </p:cNvSpPr>
          <p:nvPr>
            <p:ph idx="1"/>
          </p:nvPr>
        </p:nvSpPr>
        <p:spPr>
          <a:xfrm>
            <a:off x="171450" y="1428750"/>
            <a:ext cx="8740775" cy="4714875"/>
          </a:xfrm>
        </p:spPr>
        <p:txBody>
          <a:bodyPr rtlCol="0">
            <a:normAutofit/>
          </a:bodyPr>
          <a:lstStyle/>
          <a:p>
            <a:pPr eaLnBrk="1" fontAlgn="auto" hangingPunct="1">
              <a:spcBef>
                <a:spcPts val="0"/>
              </a:spcBef>
              <a:spcAft>
                <a:spcPts val="0"/>
              </a:spcAft>
              <a:buFont typeface="Arial" charset="0"/>
              <a:buChar char="•"/>
              <a:defRPr/>
            </a:pPr>
            <a:endParaRPr lang="en-US" sz="2400" dirty="0"/>
          </a:p>
          <a:p>
            <a:pPr eaLnBrk="1" fontAlgn="auto" hangingPunct="1">
              <a:spcBef>
                <a:spcPts val="0"/>
              </a:spcBef>
              <a:spcAft>
                <a:spcPts val="0"/>
              </a:spcAft>
              <a:buFont typeface="Arial" charset="0"/>
              <a:buChar char="•"/>
              <a:defRPr/>
            </a:pPr>
            <a:r>
              <a:rPr lang="en-US" sz="2400" dirty="0"/>
              <a:t>Allow the University to meet the Prime’s key personnel.</a:t>
            </a:r>
          </a:p>
          <a:p>
            <a:pPr marL="0" indent="0" eaLnBrk="1" fontAlgn="auto" hangingPunct="1">
              <a:spcBef>
                <a:spcPts val="0"/>
              </a:spcBef>
              <a:spcAft>
                <a:spcPts val="0"/>
              </a:spcAft>
              <a:buFont typeface="Arial" charset="0"/>
              <a:buNone/>
              <a:defRPr/>
            </a:pPr>
            <a:endParaRPr lang="en-US" sz="2400" dirty="0"/>
          </a:p>
          <a:p>
            <a:pPr eaLnBrk="1" fontAlgn="auto" hangingPunct="1">
              <a:spcBef>
                <a:spcPts val="0"/>
              </a:spcBef>
              <a:spcAft>
                <a:spcPts val="0"/>
              </a:spcAft>
              <a:buFont typeface="Arial" charset="0"/>
              <a:buChar char="•"/>
              <a:defRPr/>
            </a:pPr>
            <a:endParaRPr lang="en-US" sz="2400" dirty="0"/>
          </a:p>
          <a:p>
            <a:pPr eaLnBrk="1" fontAlgn="auto" hangingPunct="1">
              <a:spcBef>
                <a:spcPts val="0"/>
              </a:spcBef>
              <a:spcAft>
                <a:spcPts val="0"/>
              </a:spcAft>
              <a:buFont typeface="Arial" charset="0"/>
              <a:buChar char="•"/>
              <a:defRPr/>
            </a:pPr>
            <a:r>
              <a:rPr lang="en-US" sz="2400" dirty="0"/>
              <a:t>Allow the Proposer to present and discuss their project approach and project challenge.</a:t>
            </a:r>
          </a:p>
          <a:p>
            <a:pPr eaLnBrk="1" fontAlgn="auto" hangingPunct="1">
              <a:spcBef>
                <a:spcPts val="0"/>
              </a:spcBef>
              <a:spcAft>
                <a:spcPts val="0"/>
              </a:spcAft>
              <a:buFont typeface="Arial" charset="0"/>
              <a:buChar char="•"/>
              <a:defRPr/>
            </a:pPr>
            <a:endParaRPr lang="en-US" sz="2400" dirty="0"/>
          </a:p>
          <a:p>
            <a:pPr marL="0" indent="0" eaLnBrk="1" fontAlgn="auto" hangingPunct="1">
              <a:spcBef>
                <a:spcPts val="0"/>
              </a:spcBef>
              <a:spcAft>
                <a:spcPts val="0"/>
              </a:spcAft>
              <a:buNone/>
              <a:defRPr/>
            </a:pPr>
            <a:endParaRPr lang="en-US" sz="2400" dirty="0"/>
          </a:p>
          <a:p>
            <a:pPr eaLnBrk="1" fontAlgn="auto" hangingPunct="1">
              <a:spcBef>
                <a:spcPts val="0"/>
              </a:spcBef>
              <a:spcAft>
                <a:spcPts val="0"/>
              </a:spcAft>
              <a:buFont typeface="Arial" charset="0"/>
              <a:buChar char="•"/>
              <a:defRPr/>
            </a:pPr>
            <a:r>
              <a:rPr lang="en-US" sz="2400" dirty="0"/>
              <a:t>Discuss other elements/categories of the Technical Proposal.</a:t>
            </a:r>
          </a:p>
          <a:p>
            <a:pPr eaLnBrk="1" fontAlgn="auto" hangingPunct="1">
              <a:spcBef>
                <a:spcPts val="0"/>
              </a:spcBef>
              <a:spcAft>
                <a:spcPts val="0"/>
              </a:spcAft>
              <a:buFont typeface="Arial" charset="0"/>
              <a:buChar char="•"/>
              <a:defRPr/>
            </a:pPr>
            <a:endParaRPr lang="en-US" sz="2400" dirty="0"/>
          </a:p>
          <a:p>
            <a:pPr eaLnBrk="1" fontAlgn="auto" hangingPunct="1">
              <a:spcBef>
                <a:spcPts val="0"/>
              </a:spcBef>
              <a:spcAft>
                <a:spcPts val="0"/>
              </a:spcAft>
              <a:buFont typeface="Arial" charset="0"/>
              <a:buChar char="•"/>
              <a:defRPr/>
            </a:pPr>
            <a:endParaRPr lang="en-US" sz="2400" dirty="0"/>
          </a:p>
          <a:p>
            <a:pPr eaLnBrk="1" fontAlgn="auto" hangingPunct="1">
              <a:spcBef>
                <a:spcPts val="0"/>
              </a:spcBef>
              <a:spcAft>
                <a:spcPts val="0"/>
              </a:spcAft>
              <a:buFont typeface="Arial" charset="0"/>
              <a:buChar char="•"/>
              <a:defRPr/>
            </a:pPr>
            <a:r>
              <a:rPr lang="en-US" sz="2400" dirty="0"/>
              <a:t>Provide opportunity to discuss/clarify the scope of services.</a:t>
            </a:r>
          </a:p>
          <a:p>
            <a:pPr marL="0" indent="0" eaLnBrk="1" fontAlgn="auto" hangingPunct="1">
              <a:spcBef>
                <a:spcPts val="0"/>
              </a:spcBef>
              <a:spcAft>
                <a:spcPts val="0"/>
              </a:spcAft>
              <a:buFont typeface="Arial" charset="0"/>
              <a:buNone/>
              <a:defRPr/>
            </a:pPr>
            <a:endParaRPr lang="en-US" sz="2400" dirty="0"/>
          </a:p>
          <a:p>
            <a:pPr marL="0" indent="0" eaLnBrk="1" fontAlgn="auto" hangingPunct="1">
              <a:spcBef>
                <a:spcPts val="0"/>
              </a:spcBef>
              <a:spcAft>
                <a:spcPts val="0"/>
              </a:spcAft>
              <a:buNone/>
              <a:defRPr/>
            </a:pPr>
            <a:endParaRPr lang="en-US" sz="2400" dirty="0"/>
          </a:p>
        </p:txBody>
      </p:sp>
      <p:sp>
        <p:nvSpPr>
          <p:cNvPr id="4608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E5F2035C-A2C6-4966-982C-8F42131F8E26}" type="slidenum">
              <a:rPr lang="en-US" altLang="en-US" sz="1200">
                <a:solidFill>
                  <a:srgbClr val="898989"/>
                </a:solidFill>
              </a:rPr>
              <a:pPr eaLnBrk="1" hangingPunct="1">
                <a:spcBef>
                  <a:spcPct val="0"/>
                </a:spcBef>
                <a:buFontTx/>
                <a:buNone/>
              </a:pPr>
              <a:t>16</a:t>
            </a:fld>
            <a:endParaRPr lang="en-US" altLang="en-US" sz="1200" dirty="0">
              <a:solidFill>
                <a:srgbClr val="898989"/>
              </a:solidFill>
            </a:endParaRPr>
          </a:p>
        </p:txBody>
      </p:sp>
      <p:pic>
        <p:nvPicPr>
          <p:cNvPr id="4608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1538" y="274638"/>
            <a:ext cx="1465262" cy="104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9584892"/>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90488" y="722313"/>
            <a:ext cx="8902700" cy="800100"/>
          </a:xfrm>
        </p:spPr>
        <p:txBody>
          <a:bodyPr/>
          <a:lstStyle/>
          <a:p>
            <a:pPr algn="l" eaLnBrk="1" hangingPunct="1"/>
            <a:r>
              <a:rPr lang="en-US" altLang="en-US" sz="3200" b="1" dirty="0">
                <a:ea typeface="MS PGothic" panose="020B0600070205080204" pitchFamily="34" charset="-128"/>
              </a:rPr>
              <a:t>Interview Session</a:t>
            </a:r>
            <a:r>
              <a:rPr lang="en-US" altLang="en-US" sz="3200" dirty="0">
                <a:ea typeface="MS PGothic" panose="020B0600070205080204" pitchFamily="34" charset="-128"/>
              </a:rPr>
              <a:t> </a:t>
            </a:r>
          </a:p>
        </p:txBody>
      </p:sp>
      <p:sp>
        <p:nvSpPr>
          <p:cNvPr id="3" name="Content Placeholder 2"/>
          <p:cNvSpPr>
            <a:spLocks noGrp="1"/>
          </p:cNvSpPr>
          <p:nvPr>
            <p:ph idx="1"/>
          </p:nvPr>
        </p:nvSpPr>
        <p:spPr>
          <a:xfrm>
            <a:off x="457200" y="1352550"/>
            <a:ext cx="8229600" cy="4773613"/>
          </a:xfrm>
        </p:spPr>
        <p:txBody>
          <a:bodyPr rtlCol="0">
            <a:normAutofit fontScale="92500" lnSpcReduction="20000"/>
          </a:bodyPr>
          <a:lstStyle/>
          <a:p>
            <a:pPr eaLnBrk="1" fontAlgn="auto" hangingPunct="1">
              <a:spcAft>
                <a:spcPts val="0"/>
              </a:spcAft>
              <a:buFont typeface="Arial" charset="0"/>
              <a:buChar char="•"/>
              <a:defRPr/>
            </a:pPr>
            <a:endParaRPr lang="en-US" sz="2600" dirty="0"/>
          </a:p>
          <a:p>
            <a:pPr eaLnBrk="1" fontAlgn="auto" hangingPunct="1">
              <a:spcAft>
                <a:spcPts val="0"/>
              </a:spcAft>
              <a:buFont typeface="Arial" charset="0"/>
              <a:buChar char="•"/>
              <a:defRPr/>
            </a:pPr>
            <a:r>
              <a:rPr lang="en-US" sz="2600" dirty="0"/>
              <a:t>Key personnel </a:t>
            </a:r>
            <a:r>
              <a:rPr lang="en-US" sz="2600" b="1" i="1" dirty="0"/>
              <a:t>required</a:t>
            </a:r>
            <a:r>
              <a:rPr lang="en-US" sz="2600" dirty="0"/>
              <a:t> to attend:</a:t>
            </a:r>
          </a:p>
          <a:p>
            <a:pPr marL="457200" lvl="1" indent="0" eaLnBrk="1" fontAlgn="auto" hangingPunct="1">
              <a:spcAft>
                <a:spcPts val="0"/>
              </a:spcAft>
              <a:buFont typeface="Arial" panose="020B0604020202020204" pitchFamily="34" charset="0"/>
              <a:buNone/>
              <a:defRPr/>
            </a:pPr>
            <a:r>
              <a:rPr lang="en-US" sz="2600" dirty="0"/>
              <a:t>1.	Project Executive</a:t>
            </a:r>
          </a:p>
          <a:p>
            <a:pPr marL="457200" lvl="1" indent="0" eaLnBrk="1" fontAlgn="auto" hangingPunct="1">
              <a:spcAft>
                <a:spcPts val="0"/>
              </a:spcAft>
              <a:buFont typeface="Arial" panose="020B0604020202020204" pitchFamily="34" charset="0"/>
              <a:buNone/>
              <a:defRPr/>
            </a:pPr>
            <a:r>
              <a:rPr lang="en-US" sz="2600" dirty="0"/>
              <a:t>2.	Project </a:t>
            </a:r>
            <a:r>
              <a:rPr lang="en-US" sz="2600" dirty="0" smtClean="0"/>
              <a:t>Manager</a:t>
            </a:r>
            <a:endParaRPr lang="en-US" sz="2600" dirty="0"/>
          </a:p>
          <a:p>
            <a:pPr marL="457200" lvl="1" indent="0" eaLnBrk="1" fontAlgn="auto" hangingPunct="1">
              <a:spcAft>
                <a:spcPts val="0"/>
              </a:spcAft>
              <a:buFont typeface="Arial" panose="020B0604020202020204" pitchFamily="34" charset="0"/>
              <a:buNone/>
              <a:defRPr/>
            </a:pPr>
            <a:endParaRPr lang="en-US" sz="2600" dirty="0"/>
          </a:p>
          <a:p>
            <a:pPr marL="457200" lvl="1" indent="0" eaLnBrk="1" fontAlgn="auto" hangingPunct="1">
              <a:spcAft>
                <a:spcPts val="0"/>
              </a:spcAft>
              <a:buFont typeface="Arial" panose="020B0604020202020204" pitchFamily="34" charset="0"/>
              <a:buNone/>
              <a:defRPr/>
            </a:pPr>
            <a:r>
              <a:rPr lang="en-US" sz="2600" dirty="0"/>
              <a:t>Other personnel are at the discretion of the Prime firm but must be participants in the session</a:t>
            </a:r>
          </a:p>
          <a:p>
            <a:pPr marL="0" lvl="1" indent="0" eaLnBrk="1" fontAlgn="auto" hangingPunct="1">
              <a:spcAft>
                <a:spcPts val="0"/>
              </a:spcAft>
              <a:buNone/>
              <a:defRPr/>
            </a:pPr>
            <a:endParaRPr lang="en-US" sz="2600" dirty="0"/>
          </a:p>
          <a:p>
            <a:pPr marL="457200" lvl="1" indent="-457200" eaLnBrk="1" fontAlgn="auto" hangingPunct="1">
              <a:spcAft>
                <a:spcPts val="0"/>
              </a:spcAft>
              <a:buFont typeface="Arial" panose="020B0604020202020204" pitchFamily="34" charset="0"/>
              <a:buChar char="•"/>
              <a:defRPr/>
            </a:pPr>
            <a:r>
              <a:rPr lang="en-US" sz="2600" dirty="0"/>
              <a:t>Sessions will </a:t>
            </a:r>
            <a:r>
              <a:rPr lang="en-US" sz="2600" dirty="0" smtClean="0"/>
              <a:t>be no more than </a:t>
            </a:r>
            <a:r>
              <a:rPr lang="en-US" sz="2600" dirty="0"/>
              <a:t>1-hour in duration and UMBC will confirm specifics of these sessions in writing.</a:t>
            </a:r>
          </a:p>
          <a:p>
            <a:pPr marL="0" lvl="1" indent="0" eaLnBrk="1" fontAlgn="auto" hangingPunct="1">
              <a:spcAft>
                <a:spcPts val="0"/>
              </a:spcAft>
              <a:buNone/>
              <a:defRPr/>
            </a:pPr>
            <a:endParaRPr lang="en-US" sz="2600" dirty="0"/>
          </a:p>
          <a:p>
            <a:pPr marL="457200" lvl="1" indent="-457200" eaLnBrk="1" fontAlgn="auto" hangingPunct="1">
              <a:spcAft>
                <a:spcPts val="0"/>
              </a:spcAft>
              <a:buFont typeface="Arial" panose="020B0604020202020204" pitchFamily="34" charset="0"/>
              <a:buChar char="•"/>
              <a:defRPr/>
            </a:pPr>
            <a:r>
              <a:rPr lang="en-US" sz="2600" dirty="0"/>
              <a:t>Forum will be informal via WebEx.  The University is </a:t>
            </a:r>
            <a:r>
              <a:rPr lang="en-US" sz="2600" u="sng" dirty="0"/>
              <a:t>not</a:t>
            </a:r>
            <a:r>
              <a:rPr lang="en-US" sz="2600" dirty="0"/>
              <a:t> interested in a marketing presentation.</a:t>
            </a:r>
          </a:p>
          <a:p>
            <a:pPr marL="457200" lvl="1" indent="-457200" eaLnBrk="1" fontAlgn="auto" hangingPunct="1">
              <a:spcAft>
                <a:spcPts val="0"/>
              </a:spcAft>
              <a:buFont typeface="Arial" panose="020B0604020202020204" pitchFamily="34" charset="0"/>
              <a:buChar char="•"/>
              <a:defRPr/>
            </a:pPr>
            <a:endParaRPr lang="en-US" sz="2600" dirty="0"/>
          </a:p>
          <a:p>
            <a:pPr marL="0" lvl="1" indent="0" eaLnBrk="1" fontAlgn="auto" hangingPunct="1">
              <a:spcAft>
                <a:spcPts val="0"/>
              </a:spcAft>
              <a:buNone/>
              <a:defRPr/>
            </a:pPr>
            <a:endParaRPr lang="en-US" sz="2600" dirty="0"/>
          </a:p>
          <a:p>
            <a:pPr marL="457200" lvl="1" indent="-457200" eaLnBrk="1" fontAlgn="auto" hangingPunct="1">
              <a:spcAft>
                <a:spcPts val="0"/>
              </a:spcAft>
              <a:buFont typeface="Arial" panose="020B0604020202020204" pitchFamily="34" charset="0"/>
              <a:buChar char="•"/>
              <a:defRPr/>
            </a:pPr>
            <a:endParaRPr lang="en-US" sz="2400" dirty="0"/>
          </a:p>
          <a:p>
            <a:pPr marL="0" indent="0" eaLnBrk="1" fontAlgn="auto" hangingPunct="1">
              <a:spcAft>
                <a:spcPts val="0"/>
              </a:spcAft>
              <a:buFont typeface="Arial" charset="0"/>
              <a:buNone/>
              <a:defRPr/>
            </a:pPr>
            <a:endParaRPr lang="en-US" dirty="0"/>
          </a:p>
        </p:txBody>
      </p:sp>
      <p:sp>
        <p:nvSpPr>
          <p:cNvPr id="4813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FFFEE7A3-D42D-40D5-9FD2-7B7646DF262B}" type="slidenum">
              <a:rPr lang="en-US" altLang="en-US" sz="1200">
                <a:solidFill>
                  <a:srgbClr val="898989"/>
                </a:solidFill>
              </a:rPr>
              <a:pPr eaLnBrk="1" hangingPunct="1">
                <a:spcBef>
                  <a:spcPct val="0"/>
                </a:spcBef>
                <a:buFontTx/>
                <a:buNone/>
              </a:pPr>
              <a:t>17</a:t>
            </a:fld>
            <a:endParaRPr lang="en-US" altLang="en-US" sz="1200" dirty="0">
              <a:solidFill>
                <a:srgbClr val="898989"/>
              </a:solidFill>
            </a:endParaRPr>
          </a:p>
        </p:txBody>
      </p:sp>
      <p:pic>
        <p:nvPicPr>
          <p:cNvPr id="4813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8150" y="303213"/>
            <a:ext cx="1463675"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691607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altLang="en-US" dirty="0">
                <a:ea typeface="MS PGothic" panose="020B0600070205080204" pitchFamily="34" charset="-128"/>
              </a:rPr>
              <a:t>Solicitation #</a:t>
            </a:r>
            <a:r>
              <a:rPr lang="en-US" altLang="en-US" dirty="0" smtClean="0">
                <a:ea typeface="MS PGothic" panose="020B0600070205080204" pitchFamily="34" charset="-128"/>
              </a:rPr>
              <a:t>BC-21357-J</a:t>
            </a:r>
            <a:endParaRPr lang="en-US" altLang="en-US" dirty="0">
              <a:ea typeface="MS PGothic" panose="020B0600070205080204" pitchFamily="34" charset="-128"/>
            </a:endParaRPr>
          </a:p>
        </p:txBody>
      </p:sp>
      <p:sp>
        <p:nvSpPr>
          <p:cNvPr id="56323" name="Content Placeholder 2"/>
          <p:cNvSpPr>
            <a:spLocks noGrp="1"/>
          </p:cNvSpPr>
          <p:nvPr>
            <p:ph idx="1"/>
          </p:nvPr>
        </p:nvSpPr>
        <p:spPr/>
        <p:txBody>
          <a:bodyPr/>
          <a:lstStyle/>
          <a:p>
            <a:pPr marL="0" indent="0" eaLnBrk="1" hangingPunct="1">
              <a:buFont typeface="Arial" panose="020B0604020202020204" pitchFamily="34" charset="0"/>
              <a:buNone/>
            </a:pPr>
            <a:endParaRPr lang="en-US" altLang="en-US" dirty="0">
              <a:ea typeface="MS PGothic" panose="020B0600070205080204" pitchFamily="34" charset="-128"/>
            </a:endParaRPr>
          </a:p>
          <a:p>
            <a:pPr marL="0" indent="0" eaLnBrk="1" hangingPunct="1">
              <a:buFont typeface="Arial" panose="020B0604020202020204" pitchFamily="34" charset="0"/>
              <a:buNone/>
            </a:pPr>
            <a:endParaRPr lang="en-US" altLang="en-US" dirty="0">
              <a:ea typeface="MS PGothic" panose="020B0600070205080204" pitchFamily="34" charset="-128"/>
            </a:endParaRPr>
          </a:p>
          <a:p>
            <a:pPr marL="0" indent="0" algn="ctr" eaLnBrk="1" hangingPunct="1">
              <a:buFont typeface="Arial" panose="020B0604020202020204" pitchFamily="34" charset="0"/>
              <a:buNone/>
            </a:pPr>
            <a:r>
              <a:rPr lang="en-US" altLang="en-US" sz="4000" b="1" dirty="0">
                <a:ea typeface="MS PGothic" panose="020B0600070205080204" pitchFamily="34" charset="-128"/>
              </a:rPr>
              <a:t>EVALUATION PROCESS</a:t>
            </a:r>
          </a:p>
        </p:txBody>
      </p:sp>
      <p:sp>
        <p:nvSpPr>
          <p:cNvPr id="5632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256F1CF4-F984-4B64-B053-B857EA32DCB3}" type="slidenum">
              <a:rPr lang="en-US" altLang="en-US" sz="1200">
                <a:solidFill>
                  <a:srgbClr val="898989"/>
                </a:solidFill>
              </a:rPr>
              <a:pPr eaLnBrk="1" hangingPunct="1">
                <a:spcBef>
                  <a:spcPct val="0"/>
                </a:spcBef>
                <a:buFontTx/>
                <a:buNone/>
              </a:pPr>
              <a:t>18</a:t>
            </a:fld>
            <a:endParaRPr lang="en-US" altLang="en-US" sz="1200" dirty="0">
              <a:solidFill>
                <a:srgbClr val="898989"/>
              </a:solidFill>
            </a:endParaRPr>
          </a:p>
        </p:txBody>
      </p:sp>
      <p:pic>
        <p:nvPicPr>
          <p:cNvPr id="563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3463" y="4211638"/>
            <a:ext cx="2195512"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992613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695326"/>
            <a:ext cx="8229600" cy="709612"/>
          </a:xfrm>
        </p:spPr>
        <p:txBody>
          <a:bodyPr/>
          <a:lstStyle/>
          <a:p>
            <a:pPr algn="l" eaLnBrk="1" hangingPunct="1"/>
            <a:r>
              <a:rPr lang="en-US" altLang="en-US" sz="3200" b="1" dirty="0">
                <a:ea typeface="MS PGothic" panose="020B0600070205080204" pitchFamily="34" charset="-128"/>
              </a:rPr>
              <a:t>Evaluation Process</a:t>
            </a:r>
          </a:p>
        </p:txBody>
      </p:sp>
      <p:sp>
        <p:nvSpPr>
          <p:cNvPr id="3" name="Content Placeholder 2"/>
          <p:cNvSpPr>
            <a:spLocks noGrp="1"/>
          </p:cNvSpPr>
          <p:nvPr>
            <p:ph idx="1"/>
          </p:nvPr>
        </p:nvSpPr>
        <p:spPr>
          <a:xfrm>
            <a:off x="457200" y="1733550"/>
            <a:ext cx="8445500" cy="4392613"/>
          </a:xfrm>
        </p:spPr>
        <p:txBody>
          <a:bodyPr rtlCol="0">
            <a:normAutofit/>
          </a:bodyPr>
          <a:lstStyle/>
          <a:p>
            <a:pPr eaLnBrk="1" fontAlgn="auto" hangingPunct="1">
              <a:spcBef>
                <a:spcPts val="0"/>
              </a:spcBef>
              <a:spcAft>
                <a:spcPts val="0"/>
              </a:spcAft>
              <a:buFont typeface="Arial" charset="0"/>
              <a:buChar char="•"/>
              <a:tabLst>
                <a:tab pos="914400" algn="l"/>
              </a:tabLst>
              <a:defRPr/>
            </a:pPr>
            <a:r>
              <a:rPr lang="en-US" sz="2400" dirty="0"/>
              <a:t>Conducted by a University Evaluation Committee.</a:t>
            </a:r>
          </a:p>
          <a:p>
            <a:pPr eaLnBrk="1" fontAlgn="auto" hangingPunct="1">
              <a:spcBef>
                <a:spcPts val="0"/>
              </a:spcBef>
              <a:spcAft>
                <a:spcPts val="0"/>
              </a:spcAft>
              <a:buFont typeface="Arial" charset="0"/>
              <a:buChar char="•"/>
              <a:tabLst>
                <a:tab pos="914400" algn="l"/>
              </a:tabLst>
              <a:defRPr/>
            </a:pPr>
            <a:endParaRPr lang="en-US" sz="2400" dirty="0"/>
          </a:p>
          <a:p>
            <a:pPr eaLnBrk="1" fontAlgn="auto" hangingPunct="1">
              <a:spcBef>
                <a:spcPts val="0"/>
              </a:spcBef>
              <a:spcAft>
                <a:spcPts val="0"/>
              </a:spcAft>
              <a:buFont typeface="Arial" charset="0"/>
              <a:buChar char="•"/>
              <a:tabLst>
                <a:tab pos="914400" algn="l"/>
              </a:tabLst>
              <a:defRPr/>
            </a:pPr>
            <a:r>
              <a:rPr lang="en-US" sz="2400" dirty="0"/>
              <a:t>Initial technical evaluation will be based on the technical proposals.  </a:t>
            </a:r>
          </a:p>
          <a:p>
            <a:pPr marL="0" indent="0" eaLnBrk="1" fontAlgn="auto" hangingPunct="1">
              <a:spcBef>
                <a:spcPts val="0"/>
              </a:spcBef>
              <a:spcAft>
                <a:spcPts val="0"/>
              </a:spcAft>
              <a:buNone/>
              <a:tabLst>
                <a:tab pos="914400" algn="l"/>
              </a:tabLst>
              <a:defRPr/>
            </a:pPr>
            <a:endParaRPr lang="en-US" sz="2400" dirty="0"/>
          </a:p>
          <a:p>
            <a:pPr eaLnBrk="1" fontAlgn="auto" hangingPunct="1">
              <a:spcBef>
                <a:spcPts val="0"/>
              </a:spcBef>
              <a:spcAft>
                <a:spcPts val="0"/>
              </a:spcAft>
              <a:buFont typeface="Arial" charset="0"/>
              <a:buChar char="•"/>
              <a:tabLst>
                <a:tab pos="914400" algn="l"/>
              </a:tabLst>
              <a:defRPr/>
            </a:pPr>
            <a:r>
              <a:rPr lang="en-US" sz="2400" dirty="0"/>
              <a:t>Based on the results of this initial evaluation, the University will develop a short list of  proposers.</a:t>
            </a:r>
          </a:p>
          <a:p>
            <a:pPr marL="0" indent="0" eaLnBrk="1" fontAlgn="auto" hangingPunct="1">
              <a:spcBef>
                <a:spcPts val="0"/>
              </a:spcBef>
              <a:spcAft>
                <a:spcPts val="0"/>
              </a:spcAft>
              <a:buFont typeface="Arial" charset="0"/>
              <a:buNone/>
              <a:tabLst>
                <a:tab pos="914400" algn="l"/>
              </a:tabLst>
              <a:defRPr/>
            </a:pPr>
            <a:endParaRPr lang="en-US" sz="2400" dirty="0"/>
          </a:p>
          <a:p>
            <a:pPr eaLnBrk="1" fontAlgn="auto" hangingPunct="1">
              <a:spcBef>
                <a:spcPts val="0"/>
              </a:spcBef>
              <a:spcAft>
                <a:spcPts val="0"/>
              </a:spcAft>
              <a:buFont typeface="Arial" charset="0"/>
              <a:buChar char="•"/>
              <a:tabLst>
                <a:tab pos="914400" algn="l"/>
              </a:tabLst>
              <a:defRPr/>
            </a:pPr>
            <a:r>
              <a:rPr lang="en-US" sz="2400" dirty="0"/>
              <a:t>P</a:t>
            </a:r>
            <a:r>
              <a:rPr lang="en-US" sz="2400" dirty="0" smtClean="0"/>
              <a:t>roposers may </a:t>
            </a:r>
            <a:r>
              <a:rPr lang="en-US" sz="2400" dirty="0"/>
              <a:t>be advised of the outcome of this initial evaluation.</a:t>
            </a:r>
          </a:p>
          <a:p>
            <a:pPr eaLnBrk="1" fontAlgn="auto" hangingPunct="1">
              <a:spcBef>
                <a:spcPts val="0"/>
              </a:spcBef>
              <a:spcAft>
                <a:spcPts val="0"/>
              </a:spcAft>
              <a:buFont typeface="Arial" charset="0"/>
              <a:buChar char="•"/>
              <a:tabLst>
                <a:tab pos="914400" algn="l"/>
              </a:tabLst>
              <a:defRPr/>
            </a:pPr>
            <a:endParaRPr lang="en-US" sz="2800" dirty="0"/>
          </a:p>
        </p:txBody>
      </p:sp>
      <p:sp>
        <p:nvSpPr>
          <p:cNvPr id="5734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CE81B9EA-D4BE-45D0-A9D1-5AB3CDF1FD3D}" type="slidenum">
              <a:rPr lang="en-US" altLang="en-US" sz="1200">
                <a:solidFill>
                  <a:srgbClr val="898989"/>
                </a:solidFill>
              </a:rPr>
              <a:pPr eaLnBrk="1" hangingPunct="1">
                <a:spcBef>
                  <a:spcPct val="0"/>
                </a:spcBef>
                <a:buFontTx/>
                <a:buNone/>
              </a:pPr>
              <a:t>19</a:t>
            </a:fld>
            <a:endParaRPr lang="en-US" altLang="en-US" sz="1200" dirty="0">
              <a:solidFill>
                <a:srgbClr val="898989"/>
              </a:solidFill>
            </a:endParaRPr>
          </a:p>
        </p:txBody>
      </p:sp>
      <p:pic>
        <p:nvPicPr>
          <p:cNvPr id="573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3650" y="323850"/>
            <a:ext cx="19812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321774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z="4000" dirty="0">
                <a:ea typeface="MS PGothic" panose="020B0600070205080204" pitchFamily="34" charset="-128"/>
              </a:rPr>
              <a:t>Solicitation #</a:t>
            </a:r>
            <a:r>
              <a:rPr lang="en-US" altLang="en-US" sz="4000" dirty="0" smtClean="0">
                <a:ea typeface="MS PGothic" panose="020B0600070205080204" pitchFamily="34" charset="-128"/>
              </a:rPr>
              <a:t>RFP-21357-J</a:t>
            </a:r>
            <a:endParaRPr lang="en-US" altLang="en-US" sz="4000" dirty="0">
              <a:ea typeface="MS PGothic" panose="020B0600070205080204" pitchFamily="34" charset="-128"/>
            </a:endParaRPr>
          </a:p>
        </p:txBody>
      </p:sp>
      <p:sp>
        <p:nvSpPr>
          <p:cNvPr id="8195" name="Content Placeholder 2"/>
          <p:cNvSpPr>
            <a:spLocks noGrp="1"/>
          </p:cNvSpPr>
          <p:nvPr>
            <p:ph idx="1"/>
          </p:nvPr>
        </p:nvSpPr>
        <p:spPr/>
        <p:txBody>
          <a:bodyPr/>
          <a:lstStyle/>
          <a:p>
            <a:pPr marL="0" indent="0" eaLnBrk="1" hangingPunct="1">
              <a:buFont typeface="Arial" panose="020B0604020202020204" pitchFamily="34" charset="0"/>
              <a:buNone/>
            </a:pPr>
            <a:endParaRPr lang="en-US" altLang="en-US" dirty="0">
              <a:ea typeface="MS PGothic" panose="020B0600070205080204" pitchFamily="34" charset="-128"/>
            </a:endParaRPr>
          </a:p>
          <a:p>
            <a:pPr marL="0" indent="0" algn="ctr" eaLnBrk="1" hangingPunct="1">
              <a:buFont typeface="Arial" panose="020B0604020202020204" pitchFamily="34" charset="0"/>
              <a:buNone/>
            </a:pPr>
            <a:r>
              <a:rPr lang="en-US" altLang="en-US" sz="4000" b="1" dirty="0">
                <a:ea typeface="MS PGothic" panose="020B0600070205080204" pitchFamily="34" charset="-128"/>
              </a:rPr>
              <a:t>SOLICITATION SCHEDULE</a:t>
            </a: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C69ECA4-AE23-4E42-ACDA-A079481CFF52}" type="slidenum">
              <a:rPr lang="en-US" altLang="en-US" sz="1200">
                <a:solidFill>
                  <a:srgbClr val="898989"/>
                </a:solidFill>
              </a:rPr>
              <a:pPr>
                <a:spcBef>
                  <a:spcPct val="0"/>
                </a:spcBef>
                <a:buFontTx/>
                <a:buNone/>
              </a:pPr>
              <a:t>2</a:t>
            </a:fld>
            <a:endParaRPr lang="en-US" altLang="en-US" sz="1200" dirty="0">
              <a:solidFill>
                <a:srgbClr val="898989"/>
              </a:solidFill>
            </a:endParaRPr>
          </a:p>
        </p:txBody>
      </p:sp>
      <p:pic>
        <p:nvPicPr>
          <p:cNvPr id="819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438" y="3673475"/>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74140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629444"/>
            <a:ext cx="8229600" cy="709612"/>
          </a:xfrm>
        </p:spPr>
        <p:txBody>
          <a:bodyPr/>
          <a:lstStyle/>
          <a:p>
            <a:pPr algn="l" eaLnBrk="1" hangingPunct="1"/>
            <a:r>
              <a:rPr lang="en-US" altLang="en-US" sz="2800" b="1" dirty="0">
                <a:ea typeface="MS PGothic" panose="020B0600070205080204" pitchFamily="34" charset="-128"/>
              </a:rPr>
              <a:t>Evaluation Process</a:t>
            </a:r>
          </a:p>
        </p:txBody>
      </p:sp>
      <p:sp>
        <p:nvSpPr>
          <p:cNvPr id="3" name="Content Placeholder 2"/>
          <p:cNvSpPr>
            <a:spLocks noGrp="1"/>
          </p:cNvSpPr>
          <p:nvPr>
            <p:ph idx="1"/>
          </p:nvPr>
        </p:nvSpPr>
        <p:spPr>
          <a:xfrm>
            <a:off x="457200" y="1725613"/>
            <a:ext cx="8445500" cy="4400550"/>
          </a:xfrm>
        </p:spPr>
        <p:txBody>
          <a:bodyPr rtlCol="0">
            <a:normAutofit/>
          </a:bodyPr>
          <a:lstStyle/>
          <a:p>
            <a:pPr eaLnBrk="1" fontAlgn="auto" hangingPunct="1">
              <a:spcBef>
                <a:spcPts val="0"/>
              </a:spcBef>
              <a:spcAft>
                <a:spcPts val="0"/>
              </a:spcAft>
              <a:buFont typeface="Arial" charset="0"/>
              <a:buChar char="•"/>
              <a:tabLst>
                <a:tab pos="914400" algn="l"/>
              </a:tabLst>
              <a:defRPr/>
            </a:pPr>
            <a:r>
              <a:rPr lang="en-US" sz="2400" dirty="0"/>
              <a:t>Short listed proposers </a:t>
            </a:r>
            <a:r>
              <a:rPr lang="en-US" sz="2400" dirty="0" smtClean="0"/>
              <a:t>may </a:t>
            </a:r>
            <a:r>
              <a:rPr lang="en-US" sz="2400" dirty="0"/>
              <a:t>be asked to attend the Interview Sessions.</a:t>
            </a:r>
          </a:p>
          <a:p>
            <a:pPr marL="0" indent="0" eaLnBrk="1" fontAlgn="auto" hangingPunct="1">
              <a:spcBef>
                <a:spcPts val="0"/>
              </a:spcBef>
              <a:spcAft>
                <a:spcPts val="0"/>
              </a:spcAft>
              <a:buFont typeface="Arial" charset="0"/>
              <a:buNone/>
              <a:tabLst>
                <a:tab pos="914400" algn="l"/>
              </a:tabLst>
              <a:defRPr/>
            </a:pPr>
            <a:endParaRPr lang="en-US" sz="2400" dirty="0"/>
          </a:p>
          <a:p>
            <a:pPr eaLnBrk="1" fontAlgn="auto" hangingPunct="1">
              <a:spcBef>
                <a:spcPts val="0"/>
              </a:spcBef>
              <a:spcAft>
                <a:spcPts val="0"/>
              </a:spcAft>
              <a:buFont typeface="Arial" charset="0"/>
              <a:buChar char="•"/>
              <a:tabLst>
                <a:tab pos="914400" algn="l"/>
              </a:tabLst>
              <a:defRPr/>
            </a:pPr>
            <a:r>
              <a:rPr lang="en-US" sz="2400" dirty="0"/>
              <a:t>Following these sessions, a Second Phase Technical Evaluation </a:t>
            </a:r>
            <a:r>
              <a:rPr lang="en-US" sz="2400" dirty="0" smtClean="0"/>
              <a:t>may </a:t>
            </a:r>
            <a:r>
              <a:rPr lang="en-US" sz="2400" dirty="0"/>
              <a:t>be conducted.</a:t>
            </a:r>
          </a:p>
          <a:p>
            <a:pPr eaLnBrk="1" fontAlgn="auto" hangingPunct="1">
              <a:spcBef>
                <a:spcPts val="0"/>
              </a:spcBef>
              <a:spcAft>
                <a:spcPts val="0"/>
              </a:spcAft>
              <a:buFont typeface="Arial" charset="0"/>
              <a:buChar char="•"/>
              <a:tabLst>
                <a:tab pos="914400" algn="l"/>
              </a:tabLst>
              <a:defRPr/>
            </a:pPr>
            <a:endParaRPr lang="en-US" sz="2400" dirty="0"/>
          </a:p>
          <a:p>
            <a:pPr eaLnBrk="1" fontAlgn="auto" hangingPunct="1">
              <a:spcBef>
                <a:spcPts val="0"/>
              </a:spcBef>
              <a:spcAft>
                <a:spcPts val="0"/>
              </a:spcAft>
              <a:buFont typeface="Arial" charset="0"/>
              <a:buChar char="•"/>
              <a:tabLst>
                <a:tab pos="914400" algn="l"/>
              </a:tabLst>
              <a:defRPr/>
            </a:pPr>
            <a:r>
              <a:rPr lang="en-US" sz="2400" dirty="0"/>
              <a:t>All information provided by the Proposer in the technical proposal and at the Interview session will be evaluated.</a:t>
            </a:r>
          </a:p>
          <a:p>
            <a:pPr marL="0" indent="0" eaLnBrk="1" fontAlgn="auto" hangingPunct="1">
              <a:spcBef>
                <a:spcPts val="0"/>
              </a:spcBef>
              <a:spcAft>
                <a:spcPts val="0"/>
              </a:spcAft>
              <a:buFont typeface="Arial" charset="0"/>
              <a:buNone/>
              <a:tabLst>
                <a:tab pos="914400" algn="l"/>
              </a:tabLst>
              <a:defRPr/>
            </a:pPr>
            <a:endParaRPr lang="en-US" sz="2400" dirty="0"/>
          </a:p>
          <a:p>
            <a:pPr marL="0" indent="0" eaLnBrk="1" fontAlgn="auto" hangingPunct="1">
              <a:spcBef>
                <a:spcPts val="0"/>
              </a:spcBef>
              <a:spcAft>
                <a:spcPts val="0"/>
              </a:spcAft>
              <a:buNone/>
              <a:tabLst>
                <a:tab pos="914400" algn="l"/>
              </a:tabLst>
              <a:defRPr/>
            </a:pPr>
            <a:endParaRPr lang="en-US" sz="2400" dirty="0"/>
          </a:p>
        </p:txBody>
      </p:sp>
      <p:sp>
        <p:nvSpPr>
          <p:cNvPr id="5837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6052A23C-8992-4255-AAD7-0598EE4F5BE6}" type="slidenum">
              <a:rPr lang="en-US" altLang="en-US" sz="1200">
                <a:solidFill>
                  <a:srgbClr val="898989"/>
                </a:solidFill>
              </a:rPr>
              <a:pPr eaLnBrk="1" hangingPunct="1">
                <a:spcBef>
                  <a:spcPct val="0"/>
                </a:spcBef>
                <a:buFontTx/>
                <a:buNone/>
              </a:pPr>
              <a:t>20</a:t>
            </a:fld>
            <a:endParaRPr lang="en-US" altLang="en-US" sz="1200" dirty="0">
              <a:solidFill>
                <a:srgbClr val="898989"/>
              </a:solidFill>
            </a:endParaRPr>
          </a:p>
        </p:txBody>
      </p:sp>
      <p:pic>
        <p:nvPicPr>
          <p:cNvPr id="583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07988"/>
            <a:ext cx="19812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69042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652464"/>
            <a:ext cx="8229600" cy="709612"/>
          </a:xfrm>
        </p:spPr>
        <p:txBody>
          <a:bodyPr/>
          <a:lstStyle/>
          <a:p>
            <a:pPr algn="l" eaLnBrk="1" hangingPunct="1"/>
            <a:r>
              <a:rPr lang="en-US" altLang="en-US" sz="3200" b="1" dirty="0">
                <a:ea typeface="MS PGothic" panose="020B0600070205080204" pitchFamily="34" charset="-128"/>
              </a:rPr>
              <a:t>Evaluation Process</a:t>
            </a:r>
          </a:p>
        </p:txBody>
      </p:sp>
      <p:sp>
        <p:nvSpPr>
          <p:cNvPr id="3" name="Content Placeholder 2"/>
          <p:cNvSpPr>
            <a:spLocks noGrp="1"/>
          </p:cNvSpPr>
          <p:nvPr>
            <p:ph idx="1"/>
          </p:nvPr>
        </p:nvSpPr>
        <p:spPr>
          <a:xfrm>
            <a:off x="457200" y="1592263"/>
            <a:ext cx="8445500" cy="4533900"/>
          </a:xfrm>
        </p:spPr>
        <p:txBody>
          <a:bodyPr rtlCol="0">
            <a:normAutofit/>
          </a:bodyPr>
          <a:lstStyle/>
          <a:p>
            <a:pPr eaLnBrk="1" fontAlgn="auto" hangingPunct="1">
              <a:spcBef>
                <a:spcPts val="0"/>
              </a:spcBef>
              <a:spcAft>
                <a:spcPts val="0"/>
              </a:spcAft>
              <a:buFont typeface="Arial" charset="0"/>
              <a:buChar char="•"/>
              <a:tabLst>
                <a:tab pos="914400" algn="l"/>
              </a:tabLst>
              <a:defRPr/>
            </a:pPr>
            <a:endParaRPr lang="en-US" sz="2800" dirty="0"/>
          </a:p>
          <a:p>
            <a:pPr eaLnBrk="1" fontAlgn="auto" hangingPunct="1">
              <a:spcBef>
                <a:spcPts val="0"/>
              </a:spcBef>
              <a:spcAft>
                <a:spcPts val="0"/>
              </a:spcAft>
              <a:buFont typeface="Arial" charset="0"/>
              <a:buChar char="•"/>
              <a:tabLst>
                <a:tab pos="914400" algn="l"/>
              </a:tabLst>
              <a:defRPr/>
            </a:pPr>
            <a:r>
              <a:rPr lang="en-US" sz="2600" dirty="0"/>
              <a:t>Further information may be requested by UMBC during the technical evaluation process.</a:t>
            </a:r>
          </a:p>
          <a:p>
            <a:pPr eaLnBrk="1" fontAlgn="auto" hangingPunct="1">
              <a:spcBef>
                <a:spcPts val="0"/>
              </a:spcBef>
              <a:spcAft>
                <a:spcPts val="0"/>
              </a:spcAft>
              <a:buFont typeface="Arial" charset="0"/>
              <a:buChar char="•"/>
              <a:tabLst>
                <a:tab pos="914400" algn="l"/>
              </a:tabLst>
              <a:defRPr/>
            </a:pPr>
            <a:endParaRPr lang="en-US" sz="2600" dirty="0"/>
          </a:p>
          <a:p>
            <a:pPr eaLnBrk="1" fontAlgn="auto" hangingPunct="1">
              <a:spcBef>
                <a:spcPts val="0"/>
              </a:spcBef>
              <a:spcAft>
                <a:spcPts val="0"/>
              </a:spcAft>
              <a:buFont typeface="Arial" charset="0"/>
              <a:buChar char="•"/>
              <a:tabLst>
                <a:tab pos="914400" algn="l"/>
              </a:tabLst>
              <a:defRPr/>
            </a:pPr>
            <a:endParaRPr lang="en-US" sz="2600" dirty="0"/>
          </a:p>
          <a:p>
            <a:pPr eaLnBrk="1" fontAlgn="auto" hangingPunct="1">
              <a:spcBef>
                <a:spcPts val="0"/>
              </a:spcBef>
              <a:spcAft>
                <a:spcPts val="0"/>
              </a:spcAft>
              <a:buFont typeface="Arial" charset="0"/>
              <a:buChar char="•"/>
              <a:tabLst>
                <a:tab pos="914400" algn="l"/>
              </a:tabLst>
              <a:defRPr/>
            </a:pPr>
            <a:r>
              <a:rPr lang="en-US" sz="2600" dirty="0"/>
              <a:t>UMBC may elect to conduct a Best &amp; Final Technical phase.</a:t>
            </a:r>
          </a:p>
          <a:p>
            <a:pPr marL="0" indent="0" eaLnBrk="1" fontAlgn="auto" hangingPunct="1">
              <a:spcBef>
                <a:spcPts val="0"/>
              </a:spcBef>
              <a:spcAft>
                <a:spcPts val="0"/>
              </a:spcAft>
              <a:buFont typeface="Arial" charset="0"/>
              <a:buNone/>
              <a:tabLst>
                <a:tab pos="914400" algn="l"/>
              </a:tabLst>
              <a:defRPr/>
            </a:pPr>
            <a:endParaRPr lang="en-US" sz="2600" dirty="0"/>
          </a:p>
          <a:p>
            <a:pPr eaLnBrk="1" fontAlgn="auto" hangingPunct="1">
              <a:spcBef>
                <a:spcPts val="0"/>
              </a:spcBef>
              <a:spcAft>
                <a:spcPts val="0"/>
              </a:spcAft>
              <a:buFont typeface="Arial" charset="0"/>
              <a:buChar char="•"/>
              <a:tabLst>
                <a:tab pos="914400" algn="l"/>
              </a:tabLst>
              <a:defRPr/>
            </a:pPr>
            <a:endParaRPr lang="en-US" sz="2600" dirty="0"/>
          </a:p>
          <a:p>
            <a:pPr eaLnBrk="1" fontAlgn="auto" hangingPunct="1">
              <a:spcBef>
                <a:spcPts val="0"/>
              </a:spcBef>
              <a:spcAft>
                <a:spcPts val="0"/>
              </a:spcAft>
              <a:buFont typeface="Arial" charset="0"/>
              <a:buChar char="•"/>
              <a:tabLst>
                <a:tab pos="914400" algn="l"/>
              </a:tabLst>
              <a:defRPr/>
            </a:pPr>
            <a:r>
              <a:rPr lang="en-US" sz="2600" dirty="0"/>
              <a:t>Proposers who remain short listed after the Second Phase Technical Evaluation will be asked to submit a Price Proposal on the due date/time in the solicitation schedule.</a:t>
            </a:r>
          </a:p>
          <a:p>
            <a:pPr eaLnBrk="1" fontAlgn="auto" hangingPunct="1">
              <a:spcBef>
                <a:spcPts val="0"/>
              </a:spcBef>
              <a:spcAft>
                <a:spcPts val="0"/>
              </a:spcAft>
              <a:buFont typeface="Arial" charset="0"/>
              <a:buChar char="•"/>
              <a:tabLst>
                <a:tab pos="914400" algn="l"/>
              </a:tabLst>
              <a:defRPr/>
            </a:pPr>
            <a:endParaRPr lang="en-US" sz="2800" dirty="0"/>
          </a:p>
        </p:txBody>
      </p:sp>
      <p:sp>
        <p:nvSpPr>
          <p:cNvPr id="593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DC167E7C-0AA9-4BDE-889B-ACD29BE7B51C}" type="slidenum">
              <a:rPr lang="en-US" altLang="en-US" sz="1200">
                <a:solidFill>
                  <a:srgbClr val="898989"/>
                </a:solidFill>
              </a:rPr>
              <a:pPr eaLnBrk="1" hangingPunct="1">
                <a:spcBef>
                  <a:spcPct val="0"/>
                </a:spcBef>
                <a:buFontTx/>
                <a:buNone/>
              </a:pPr>
              <a:t>21</a:t>
            </a:fld>
            <a:endParaRPr lang="en-US" altLang="en-US" sz="1200" dirty="0">
              <a:solidFill>
                <a:srgbClr val="898989"/>
              </a:solidFill>
            </a:endParaRPr>
          </a:p>
        </p:txBody>
      </p:sp>
      <p:pic>
        <p:nvPicPr>
          <p:cNvPr id="593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2688" y="274638"/>
            <a:ext cx="19812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253728"/>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767558"/>
            <a:ext cx="8229600" cy="709612"/>
          </a:xfrm>
        </p:spPr>
        <p:txBody>
          <a:bodyPr/>
          <a:lstStyle/>
          <a:p>
            <a:pPr algn="l" eaLnBrk="1" hangingPunct="1"/>
            <a:r>
              <a:rPr lang="en-US" altLang="en-US" sz="3200" b="1" dirty="0">
                <a:ea typeface="MS PGothic" panose="020B0600070205080204" pitchFamily="34" charset="-128"/>
              </a:rPr>
              <a:t>Evaluation Process</a:t>
            </a:r>
          </a:p>
        </p:txBody>
      </p:sp>
      <p:sp>
        <p:nvSpPr>
          <p:cNvPr id="60419" name="Content Placeholder 2"/>
          <p:cNvSpPr>
            <a:spLocks noGrp="1"/>
          </p:cNvSpPr>
          <p:nvPr>
            <p:ph idx="1"/>
          </p:nvPr>
        </p:nvSpPr>
        <p:spPr>
          <a:xfrm>
            <a:off x="457200" y="1592263"/>
            <a:ext cx="8445500" cy="4533900"/>
          </a:xfrm>
        </p:spPr>
        <p:txBody>
          <a:bodyPr>
            <a:normAutofit/>
          </a:bodyPr>
          <a:lstStyle/>
          <a:p>
            <a:pPr eaLnBrk="1" hangingPunct="1">
              <a:spcBef>
                <a:spcPct val="0"/>
              </a:spcBef>
              <a:tabLst>
                <a:tab pos="914400" algn="l"/>
              </a:tabLst>
            </a:pPr>
            <a:endParaRPr lang="en-US" altLang="en-US" dirty="0">
              <a:ea typeface="MS PGothic" panose="020B0600070205080204" pitchFamily="34" charset="-128"/>
            </a:endParaRPr>
          </a:p>
          <a:p>
            <a:pPr eaLnBrk="1" hangingPunct="1">
              <a:spcBef>
                <a:spcPct val="0"/>
              </a:spcBef>
              <a:tabLst>
                <a:tab pos="914400" algn="l"/>
              </a:tabLst>
            </a:pPr>
            <a:r>
              <a:rPr lang="en-US" altLang="en-US" sz="2600" dirty="0">
                <a:ea typeface="MS PGothic" panose="020B0600070205080204" pitchFamily="34" charset="-128"/>
              </a:rPr>
              <a:t>Price proposals will not be opened publicly.</a:t>
            </a:r>
          </a:p>
          <a:p>
            <a:pPr eaLnBrk="1" hangingPunct="1">
              <a:spcBef>
                <a:spcPct val="0"/>
              </a:spcBef>
              <a:tabLst>
                <a:tab pos="914400" algn="l"/>
              </a:tabLst>
            </a:pPr>
            <a:endParaRPr lang="en-US" altLang="en-US" sz="2600" dirty="0">
              <a:ea typeface="MS PGothic" panose="020B0600070205080204" pitchFamily="34" charset="-128"/>
            </a:endParaRPr>
          </a:p>
          <a:p>
            <a:pPr eaLnBrk="1" hangingPunct="1">
              <a:spcBef>
                <a:spcPct val="0"/>
              </a:spcBef>
              <a:tabLst>
                <a:tab pos="914400" algn="l"/>
              </a:tabLst>
            </a:pPr>
            <a:r>
              <a:rPr lang="en-US" altLang="en-US" sz="2600" dirty="0">
                <a:ea typeface="MS PGothic" panose="020B0600070205080204" pitchFamily="34" charset="-128"/>
              </a:rPr>
              <a:t>Price proposals will be evaluated based on the sum total price inclusive of any </a:t>
            </a:r>
            <a:r>
              <a:rPr lang="en-US" altLang="en-US" sz="2600" dirty="0" smtClean="0">
                <a:ea typeface="MS PGothic" panose="020B0600070205080204" pitchFamily="34" charset="-128"/>
              </a:rPr>
              <a:t>specific unit </a:t>
            </a:r>
            <a:r>
              <a:rPr lang="en-US" altLang="en-US" sz="2600" dirty="0">
                <a:ea typeface="MS PGothic" panose="020B0600070205080204" pitchFamily="34" charset="-128"/>
              </a:rPr>
              <a:t>pricing and any alternates accepted by the University.</a:t>
            </a:r>
          </a:p>
          <a:p>
            <a:pPr eaLnBrk="1" hangingPunct="1">
              <a:spcBef>
                <a:spcPct val="0"/>
              </a:spcBef>
              <a:tabLst>
                <a:tab pos="914400" algn="l"/>
              </a:tabLst>
            </a:pPr>
            <a:endParaRPr lang="en-US" altLang="en-US" sz="2600" dirty="0">
              <a:ea typeface="MS PGothic" panose="020B0600070205080204" pitchFamily="34" charset="-128"/>
            </a:endParaRPr>
          </a:p>
          <a:p>
            <a:pPr eaLnBrk="1" hangingPunct="1">
              <a:spcBef>
                <a:spcPct val="0"/>
              </a:spcBef>
              <a:tabLst>
                <a:tab pos="914400" algn="l"/>
              </a:tabLst>
            </a:pPr>
            <a:r>
              <a:rPr lang="en-US" altLang="en-US" sz="2600" dirty="0">
                <a:ea typeface="MS PGothic" panose="020B0600070205080204" pitchFamily="34" charset="-128"/>
              </a:rPr>
              <a:t>Resulting contract will be a lump sum agreement  </a:t>
            </a:r>
          </a:p>
          <a:p>
            <a:pPr marL="0" indent="0" eaLnBrk="1" hangingPunct="1">
              <a:spcBef>
                <a:spcPct val="0"/>
              </a:spcBef>
              <a:buNone/>
              <a:tabLst>
                <a:tab pos="914400" algn="l"/>
              </a:tabLst>
            </a:pPr>
            <a:endParaRPr lang="en-US" altLang="en-US" sz="2600" dirty="0">
              <a:ea typeface="MS PGothic" panose="020B0600070205080204" pitchFamily="34" charset="-128"/>
            </a:endParaRPr>
          </a:p>
          <a:p>
            <a:pPr eaLnBrk="1" hangingPunct="1">
              <a:spcBef>
                <a:spcPct val="0"/>
              </a:spcBef>
              <a:tabLst>
                <a:tab pos="914400" algn="l"/>
              </a:tabLst>
            </a:pPr>
            <a:r>
              <a:rPr lang="en-US" altLang="en-US" sz="2600" dirty="0">
                <a:ea typeface="MS PGothic" panose="020B0600070205080204" pitchFamily="34" charset="-128"/>
              </a:rPr>
              <a:t>UMBC may elect to request a Best &amp; Final Price Proposal.</a:t>
            </a:r>
          </a:p>
          <a:p>
            <a:pPr eaLnBrk="1" hangingPunct="1">
              <a:spcBef>
                <a:spcPct val="0"/>
              </a:spcBef>
              <a:tabLst>
                <a:tab pos="914400" algn="l"/>
              </a:tabLst>
            </a:pPr>
            <a:endParaRPr lang="en-US" altLang="en-US" dirty="0">
              <a:ea typeface="MS PGothic" panose="020B0600070205080204" pitchFamily="34" charset="-128"/>
            </a:endParaRPr>
          </a:p>
        </p:txBody>
      </p:sp>
      <p:sp>
        <p:nvSpPr>
          <p:cNvPr id="6042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62227C85-0540-41C6-BC63-6C2103C2BCA0}" type="slidenum">
              <a:rPr lang="en-US" altLang="en-US" sz="1200">
                <a:solidFill>
                  <a:srgbClr val="898989"/>
                </a:solidFill>
              </a:rPr>
              <a:pPr eaLnBrk="1" hangingPunct="1">
                <a:spcBef>
                  <a:spcPct val="0"/>
                </a:spcBef>
                <a:buFontTx/>
                <a:buNone/>
              </a:pPr>
              <a:t>22</a:t>
            </a:fld>
            <a:endParaRPr lang="en-US" altLang="en-US" sz="1200" dirty="0">
              <a:solidFill>
                <a:srgbClr val="898989"/>
              </a:solidFill>
            </a:endParaRPr>
          </a:p>
        </p:txBody>
      </p:sp>
      <p:pic>
        <p:nvPicPr>
          <p:cNvPr id="604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263" y="274638"/>
            <a:ext cx="19812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728523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629444"/>
            <a:ext cx="8229600" cy="709612"/>
          </a:xfrm>
        </p:spPr>
        <p:txBody>
          <a:bodyPr/>
          <a:lstStyle/>
          <a:p>
            <a:pPr algn="l" eaLnBrk="1" hangingPunct="1"/>
            <a:r>
              <a:rPr lang="en-US" altLang="en-US" sz="3200" b="1" dirty="0">
                <a:ea typeface="MS PGothic" panose="020B0600070205080204" pitchFamily="34" charset="-128"/>
              </a:rPr>
              <a:t>Evaluation Process</a:t>
            </a:r>
          </a:p>
        </p:txBody>
      </p:sp>
      <p:sp>
        <p:nvSpPr>
          <p:cNvPr id="3" name="Content Placeholder 2"/>
          <p:cNvSpPr>
            <a:spLocks noGrp="1"/>
          </p:cNvSpPr>
          <p:nvPr>
            <p:ph idx="1"/>
          </p:nvPr>
        </p:nvSpPr>
        <p:spPr>
          <a:xfrm>
            <a:off x="457200" y="1592263"/>
            <a:ext cx="8445500" cy="5019675"/>
          </a:xfrm>
        </p:spPr>
        <p:txBody>
          <a:bodyPr rtlCol="0">
            <a:normAutofit/>
          </a:bodyPr>
          <a:lstStyle/>
          <a:p>
            <a:pPr eaLnBrk="1" fontAlgn="auto" hangingPunct="1">
              <a:spcBef>
                <a:spcPts val="0"/>
              </a:spcBef>
              <a:spcAft>
                <a:spcPts val="0"/>
              </a:spcAft>
              <a:buFont typeface="Arial" charset="0"/>
              <a:buChar char="•"/>
              <a:tabLst>
                <a:tab pos="914400" algn="l"/>
              </a:tabLst>
              <a:defRPr/>
            </a:pPr>
            <a:endParaRPr lang="en-US" sz="2800" dirty="0"/>
          </a:p>
          <a:p>
            <a:pPr eaLnBrk="1" fontAlgn="auto" hangingPunct="1">
              <a:spcBef>
                <a:spcPts val="0"/>
              </a:spcBef>
              <a:spcAft>
                <a:spcPts val="0"/>
              </a:spcAft>
              <a:buFont typeface="Arial" charset="0"/>
              <a:buChar char="•"/>
              <a:tabLst>
                <a:tab pos="914400" algn="l"/>
              </a:tabLst>
              <a:defRPr/>
            </a:pPr>
            <a:r>
              <a:rPr lang="en-US" sz="2400" dirty="0"/>
              <a:t>The final proposal rating will be based on the combined evaluation of the Technical Proposal, Interview Session, and the Price Proposal.</a:t>
            </a:r>
          </a:p>
          <a:p>
            <a:pPr marL="0" indent="0" eaLnBrk="1" fontAlgn="auto" hangingPunct="1">
              <a:spcBef>
                <a:spcPts val="0"/>
              </a:spcBef>
              <a:spcAft>
                <a:spcPts val="0"/>
              </a:spcAft>
              <a:buFont typeface="Arial" charset="0"/>
              <a:buNone/>
              <a:tabLst>
                <a:tab pos="914400" algn="l"/>
              </a:tabLst>
              <a:defRPr/>
            </a:pPr>
            <a:endParaRPr lang="en-US" sz="2400" dirty="0"/>
          </a:p>
          <a:p>
            <a:pPr eaLnBrk="1" fontAlgn="auto" hangingPunct="1">
              <a:spcBef>
                <a:spcPts val="0"/>
              </a:spcBef>
              <a:spcAft>
                <a:spcPts val="0"/>
              </a:spcAft>
              <a:buFont typeface="Arial" charset="0"/>
              <a:buChar char="•"/>
              <a:tabLst>
                <a:tab pos="914400" algn="l"/>
              </a:tabLst>
              <a:defRPr/>
            </a:pPr>
            <a:r>
              <a:rPr lang="en-US" sz="2400" dirty="0"/>
              <a:t>Technical merit will have a much greater weight than cost.</a:t>
            </a:r>
          </a:p>
          <a:p>
            <a:pPr eaLnBrk="1" fontAlgn="auto" hangingPunct="1">
              <a:spcBef>
                <a:spcPts val="0"/>
              </a:spcBef>
              <a:spcAft>
                <a:spcPts val="0"/>
              </a:spcAft>
              <a:buFont typeface="Arial" charset="0"/>
              <a:buChar char="•"/>
              <a:tabLst>
                <a:tab pos="914400" algn="l"/>
              </a:tabLst>
              <a:defRPr/>
            </a:pPr>
            <a:endParaRPr lang="en-US" sz="2400" dirty="0"/>
          </a:p>
          <a:p>
            <a:pPr eaLnBrk="1" fontAlgn="auto" hangingPunct="1">
              <a:spcBef>
                <a:spcPts val="0"/>
              </a:spcBef>
              <a:spcAft>
                <a:spcPts val="0"/>
              </a:spcAft>
              <a:buFont typeface="Arial" charset="0"/>
              <a:buChar char="•"/>
              <a:tabLst>
                <a:tab pos="914400" algn="l"/>
              </a:tabLst>
              <a:defRPr/>
            </a:pPr>
            <a:r>
              <a:rPr lang="en-US" sz="2400" dirty="0"/>
              <a:t>The University will choose from among the highest rated proposals that proposal that will best serve its interest in accordance with USM procurement policies.</a:t>
            </a:r>
          </a:p>
        </p:txBody>
      </p:sp>
      <p:sp>
        <p:nvSpPr>
          <p:cNvPr id="6144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0123DD46-8E30-4D25-A7F9-7F8C73A17F18}" type="slidenum">
              <a:rPr lang="en-US" altLang="en-US" sz="1200">
                <a:solidFill>
                  <a:srgbClr val="898989"/>
                </a:solidFill>
              </a:rPr>
              <a:pPr eaLnBrk="1" hangingPunct="1">
                <a:spcBef>
                  <a:spcPct val="0"/>
                </a:spcBef>
                <a:buFontTx/>
                <a:buNone/>
              </a:pPr>
              <a:t>23</a:t>
            </a:fld>
            <a:endParaRPr lang="en-US" altLang="en-US" sz="1200" dirty="0">
              <a:solidFill>
                <a:srgbClr val="898989"/>
              </a:solidFill>
            </a:endParaRPr>
          </a:p>
        </p:txBody>
      </p:sp>
      <p:pic>
        <p:nvPicPr>
          <p:cNvPr id="614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3638" y="274638"/>
            <a:ext cx="19812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4120508"/>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altLang="en-US" dirty="0">
                <a:ea typeface="MS PGothic" panose="020B0600070205080204" pitchFamily="34" charset="-128"/>
              </a:rPr>
              <a:t>Procurement Overview</a:t>
            </a:r>
          </a:p>
        </p:txBody>
      </p:sp>
      <p:sp>
        <p:nvSpPr>
          <p:cNvPr id="71683" name="Content Placeholder 2"/>
          <p:cNvSpPr>
            <a:spLocks noGrp="1"/>
          </p:cNvSpPr>
          <p:nvPr>
            <p:ph idx="1"/>
          </p:nvPr>
        </p:nvSpPr>
        <p:spPr/>
        <p:txBody>
          <a:bodyPr/>
          <a:lstStyle/>
          <a:p>
            <a:pPr marL="0" indent="0" eaLnBrk="1" hangingPunct="1">
              <a:buFont typeface="Arial" panose="020B0604020202020204" pitchFamily="34" charset="0"/>
              <a:buNone/>
            </a:pPr>
            <a:endParaRPr lang="en-US" altLang="en-US" dirty="0">
              <a:ea typeface="MS PGothic" panose="020B0600070205080204" pitchFamily="34" charset="-128"/>
            </a:endParaRPr>
          </a:p>
          <a:p>
            <a:pPr marL="0" indent="0" eaLnBrk="1" hangingPunct="1">
              <a:buFont typeface="Arial" panose="020B0604020202020204" pitchFamily="34" charset="0"/>
              <a:buNone/>
            </a:pPr>
            <a:endParaRPr lang="en-US" altLang="en-US" dirty="0">
              <a:ea typeface="MS PGothic" panose="020B0600070205080204" pitchFamily="34" charset="-128"/>
            </a:endParaRPr>
          </a:p>
          <a:p>
            <a:pPr marL="0" indent="0" algn="ctr" eaLnBrk="1" hangingPunct="1">
              <a:buFont typeface="Arial" panose="020B0604020202020204" pitchFamily="34" charset="0"/>
              <a:buNone/>
            </a:pPr>
            <a:endParaRPr lang="en-US" altLang="en-US" sz="4000" b="1" dirty="0">
              <a:ea typeface="MS PGothic" panose="020B0600070205080204" pitchFamily="34" charset="-128"/>
            </a:endParaRPr>
          </a:p>
        </p:txBody>
      </p:sp>
      <p:sp>
        <p:nvSpPr>
          <p:cNvPr id="716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06071035-24D8-4608-9632-E06890627213}" type="slidenum">
              <a:rPr lang="en-US" altLang="en-US" sz="1200">
                <a:solidFill>
                  <a:srgbClr val="898989"/>
                </a:solidFill>
              </a:rPr>
              <a:pPr eaLnBrk="1" hangingPunct="1">
                <a:spcBef>
                  <a:spcPct val="0"/>
                </a:spcBef>
                <a:buFontTx/>
                <a:buNone/>
              </a:pPr>
              <a:t>24</a:t>
            </a:fld>
            <a:endParaRPr lang="en-US" altLang="en-US" sz="1200" dirty="0">
              <a:solidFill>
                <a:srgbClr val="898989"/>
              </a:solidFill>
            </a:endParaRPr>
          </a:p>
        </p:txBody>
      </p:sp>
      <p:pic>
        <p:nvPicPr>
          <p:cNvPr id="7168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657475"/>
            <a:ext cx="3536950" cy="233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57160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B0F85-E16A-498E-BE9C-7023ED728457}"/>
              </a:ext>
            </a:extLst>
          </p:cNvPr>
          <p:cNvSpPr>
            <a:spLocks noGrp="1"/>
          </p:cNvSpPr>
          <p:nvPr>
            <p:ph type="title"/>
          </p:nvPr>
        </p:nvSpPr>
        <p:spPr/>
        <p:txBody>
          <a:bodyPr/>
          <a:lstStyle/>
          <a:p>
            <a:r>
              <a:rPr lang="en-US" dirty="0"/>
              <a:t>Solicitation Schedule</a:t>
            </a:r>
          </a:p>
        </p:txBody>
      </p:sp>
      <p:graphicFrame>
        <p:nvGraphicFramePr>
          <p:cNvPr id="4" name="Content Placeholder 3">
            <a:extLst>
              <a:ext uri="{FF2B5EF4-FFF2-40B4-BE49-F238E27FC236}">
                <a16:creationId xmlns:a16="http://schemas.microsoft.com/office/drawing/2014/main" id="{2F1C39EE-246A-4F8E-90E7-4E52B352D5DE}"/>
              </a:ext>
            </a:extLst>
          </p:cNvPr>
          <p:cNvGraphicFramePr>
            <a:graphicFrameLocks noGrp="1"/>
          </p:cNvGraphicFramePr>
          <p:nvPr>
            <p:ph idx="1"/>
            <p:extLst>
              <p:ext uri="{D42A27DB-BD31-4B8C-83A1-F6EECF244321}">
                <p14:modId xmlns:p14="http://schemas.microsoft.com/office/powerpoint/2010/main" val="3970877782"/>
              </p:ext>
            </p:extLst>
          </p:nvPr>
        </p:nvGraphicFramePr>
        <p:xfrm>
          <a:off x="868680" y="1540043"/>
          <a:ext cx="7457172" cy="4594341"/>
        </p:xfrm>
        <a:graphic>
          <a:graphicData uri="http://schemas.openxmlformats.org/drawingml/2006/table">
            <a:tbl>
              <a:tblPr firstRow="1" firstCol="1" bandRow="1"/>
              <a:tblGrid>
                <a:gridCol w="2063664">
                  <a:extLst>
                    <a:ext uri="{9D8B030D-6E8A-4147-A177-3AD203B41FA5}">
                      <a16:colId xmlns:a16="http://schemas.microsoft.com/office/drawing/2014/main" val="4105303173"/>
                    </a:ext>
                  </a:extLst>
                </a:gridCol>
                <a:gridCol w="1945279">
                  <a:extLst>
                    <a:ext uri="{9D8B030D-6E8A-4147-A177-3AD203B41FA5}">
                      <a16:colId xmlns:a16="http://schemas.microsoft.com/office/drawing/2014/main" val="4108607990"/>
                    </a:ext>
                  </a:extLst>
                </a:gridCol>
                <a:gridCol w="3448229">
                  <a:extLst>
                    <a:ext uri="{9D8B030D-6E8A-4147-A177-3AD203B41FA5}">
                      <a16:colId xmlns:a16="http://schemas.microsoft.com/office/drawing/2014/main" val="2171801842"/>
                    </a:ext>
                  </a:extLst>
                </a:gridCol>
              </a:tblGrid>
              <a:tr h="283011">
                <a:tc>
                  <a:txBody>
                    <a:bodyPr/>
                    <a:lstStyle/>
                    <a:p>
                      <a:pPr marL="0" marR="0" algn="l">
                        <a:lnSpc>
                          <a:spcPct val="107000"/>
                        </a:lnSpc>
                        <a:spcBef>
                          <a:spcPts val="0"/>
                        </a:spcBef>
                        <a:spcAft>
                          <a:spcPts val="0"/>
                        </a:spcAft>
                      </a:pPr>
                      <a:r>
                        <a:rPr lang="en-US" sz="13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EVENT/ACTIVITY</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c>
                  <a:txBody>
                    <a:bodyPr/>
                    <a:lstStyle/>
                    <a:p>
                      <a:pPr marL="0" marR="0" algn="l">
                        <a:lnSpc>
                          <a:spcPct val="107000"/>
                        </a:lnSpc>
                        <a:spcBef>
                          <a:spcPts val="0"/>
                        </a:spcBef>
                        <a:spcAft>
                          <a:spcPts val="0"/>
                        </a:spcAft>
                      </a:pPr>
                      <a:r>
                        <a:rPr lang="en-US" sz="13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DAY/DATE</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c>
                  <a:txBody>
                    <a:bodyPr/>
                    <a:lstStyle/>
                    <a:p>
                      <a:pPr marL="0" marR="0" algn="l">
                        <a:lnSpc>
                          <a:spcPct val="107000"/>
                        </a:lnSpc>
                        <a:spcBef>
                          <a:spcPts val="0"/>
                        </a:spcBef>
                        <a:spcAft>
                          <a:spcPts val="0"/>
                        </a:spcAft>
                      </a:pPr>
                      <a:r>
                        <a:rPr lang="en-US" sz="13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COMMENTS</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250219647"/>
                  </a:ext>
                </a:extLst>
              </a:tr>
              <a:tr h="729452">
                <a:tc>
                  <a:txBody>
                    <a:bodyPr/>
                    <a:lstStyle/>
                    <a:p>
                      <a:pPr marL="635" marR="0" algn="l">
                        <a:lnSpc>
                          <a:spcPct val="107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Deadlines for Questions</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marL="635" marR="0" algn="just">
                        <a:lnSpc>
                          <a:spcPct val="107000"/>
                        </a:lnSpc>
                        <a:spcBef>
                          <a:spcPts val="0"/>
                        </a:spcBef>
                        <a:spcAft>
                          <a:spcPts val="0"/>
                        </a:spcAft>
                      </a:pPr>
                      <a:r>
                        <a:rPr lang="en-US" sz="13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Thursday, 12/14/2023 </a:t>
                      </a: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by 4:30pm</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marL="0" marR="1097280" indent="635" algn="l">
                        <a:lnSpc>
                          <a:spcPct val="107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Sent to </a:t>
                      </a: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2"/>
                        </a:rPr>
                        <a:t>rjohns12@umbc.edu</a:t>
                      </a: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740771916"/>
                  </a:ext>
                </a:extLst>
              </a:tr>
              <a:tr h="487650">
                <a:tc>
                  <a:txBody>
                    <a:bodyPr/>
                    <a:lstStyle/>
                    <a:p>
                      <a:pPr marL="0" marR="0" algn="l">
                        <a:lnSpc>
                          <a:spcPct val="107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Responses to Questions</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marR="0" algn="l">
                        <a:lnSpc>
                          <a:spcPct val="107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By </a:t>
                      </a:r>
                      <a:r>
                        <a:rPr lang="en-US" sz="13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Monday, 12/18/2023</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marR="0" algn="l">
                        <a:lnSpc>
                          <a:spcPct val="107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Issued via addendum.</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2074196196"/>
                  </a:ext>
                </a:extLst>
              </a:tr>
              <a:tr h="905817">
                <a:tc>
                  <a:txBody>
                    <a:bodyPr/>
                    <a:lstStyle/>
                    <a:p>
                      <a:pPr marL="0" marR="0" algn="l">
                        <a:lnSpc>
                          <a:spcPct val="107000"/>
                        </a:lnSpc>
                        <a:spcBef>
                          <a:spcPts val="0"/>
                        </a:spcBef>
                        <a:spcAft>
                          <a:spcPts val="0"/>
                        </a:spcAft>
                      </a:pPr>
                      <a:r>
                        <a:rPr lang="en-US" sz="13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Technical Proposal due date</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marL="0" marR="0" algn="l">
                        <a:lnSpc>
                          <a:spcPct val="107000"/>
                        </a:lnSpc>
                        <a:spcBef>
                          <a:spcPts val="0"/>
                        </a:spcBef>
                        <a:spcAft>
                          <a:spcPts val="0"/>
                        </a:spcAft>
                      </a:pPr>
                      <a:r>
                        <a:rPr lang="en-US" sz="13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Wednesday, 12/20/2023, </a:t>
                      </a: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 or before 11:59 p.m.</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marL="0" marR="0" algn="l">
                        <a:lnSpc>
                          <a:spcPct val="107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Submitted to the Issuing Office via UMBC Box here</a:t>
                      </a:r>
                      <a:r>
                        <a:rPr lang="en-US" sz="13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3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Technic.vrvrt3dejg8syt65@u.box.com</a:t>
                      </a:r>
                      <a:r>
                        <a:rPr lang="en-US" sz="13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Ensure that automatic confirmation of upload is received. </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2205882459"/>
                  </a:ext>
                </a:extLst>
              </a:tr>
              <a:tr h="505242">
                <a:tc>
                  <a:txBody>
                    <a:bodyPr/>
                    <a:lstStyle/>
                    <a:p>
                      <a:pPr marL="635" marR="0" algn="l">
                        <a:lnSpc>
                          <a:spcPct val="107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Site visits </a:t>
                      </a:r>
                      <a:r>
                        <a:rPr lang="en-US" sz="13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635" marR="0" algn="l">
                        <a:lnSpc>
                          <a:spcPct val="107000"/>
                        </a:lnSpc>
                        <a:spcBef>
                          <a:spcPts val="0"/>
                        </a:spcBef>
                        <a:spcAft>
                          <a:spcPts val="0"/>
                        </a:spcAft>
                      </a:pPr>
                      <a:r>
                        <a:rPr lang="en-US"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635" marR="0" algn="l">
                        <a:lnSpc>
                          <a:spcPct val="107000"/>
                        </a:lnSpc>
                        <a:spcBef>
                          <a:spcPts val="0"/>
                        </a:spcBef>
                        <a:spcAft>
                          <a:spcPts val="0"/>
                        </a:spcAft>
                      </a:pPr>
                      <a:r>
                        <a:rPr lang="en-US" sz="13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Firm</a:t>
                      </a:r>
                      <a:r>
                        <a:rPr lang="en-US" sz="13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are welcome and encouraged to drive through campus at their discretion</a:t>
                      </a:r>
                      <a:r>
                        <a:rPr lang="en-US" sz="13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2051190017"/>
                  </a:ext>
                </a:extLst>
              </a:tr>
              <a:tr h="729452">
                <a:tc>
                  <a:txBody>
                    <a:bodyPr/>
                    <a:lstStyle/>
                    <a:p>
                      <a:pPr marL="635" marR="0" algn="l">
                        <a:lnSpc>
                          <a:spcPct val="107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Discussion/Interview Sessions </a:t>
                      </a:r>
                      <a:r>
                        <a:rPr lang="en-US" sz="13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with shortlisted firms only</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marL="635" marR="0" algn="l">
                        <a:lnSpc>
                          <a:spcPct val="107000"/>
                        </a:lnSpc>
                        <a:spcBef>
                          <a:spcPts val="0"/>
                        </a:spcBef>
                        <a:spcAft>
                          <a:spcPts val="0"/>
                        </a:spcAft>
                      </a:pPr>
                      <a:r>
                        <a:rPr lang="en-US" sz="13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Week</a:t>
                      </a:r>
                      <a:r>
                        <a:rPr lang="en-US" sz="13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of 1/12/2024, TBD</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marL="635" marR="0" algn="l">
                        <a:lnSpc>
                          <a:spcPct val="107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Proposers are advised to set </a:t>
                      </a:r>
                      <a:r>
                        <a:rPr lang="en-US" sz="13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these dates </a:t>
                      </a: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aside to avoid any </a:t>
                      </a:r>
                      <a:r>
                        <a:rPr lang="en-US" sz="13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potential conflicts</a:t>
                      </a: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2149422587"/>
                  </a:ext>
                </a:extLst>
              </a:tr>
              <a:tr h="484288">
                <a:tc>
                  <a:txBody>
                    <a:bodyPr/>
                    <a:lstStyle/>
                    <a:p>
                      <a:pPr marL="635" marR="0" algn="l">
                        <a:lnSpc>
                          <a:spcPct val="107000"/>
                        </a:lnSpc>
                        <a:spcBef>
                          <a:spcPts val="0"/>
                        </a:spcBef>
                        <a:spcAft>
                          <a:spcPts val="0"/>
                        </a:spcAft>
                      </a:pPr>
                      <a:r>
                        <a:rPr lang="en-US"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Price Proposal</a:t>
                      </a:r>
                      <a:r>
                        <a:rPr lang="en-US" sz="12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due date</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635" marR="0" algn="l">
                        <a:lnSpc>
                          <a:spcPct val="107000"/>
                        </a:lnSpc>
                        <a:spcBef>
                          <a:spcPts val="0"/>
                        </a:spcBef>
                        <a:spcAft>
                          <a:spcPts val="0"/>
                        </a:spcAft>
                      </a:pPr>
                      <a:r>
                        <a:rPr lang="en-US" sz="13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Thursday, January 18, 2024</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635" marR="0" algn="l">
                        <a:lnSpc>
                          <a:spcPct val="107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Price proposals to be submitted via </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35" marR="0" algn="l">
                        <a:lnSpc>
                          <a:spcPct val="107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UMBC Box</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2685060372"/>
                  </a:ext>
                </a:extLst>
              </a:tr>
              <a:tr h="461526">
                <a:tc>
                  <a:txBody>
                    <a:bodyPr/>
                    <a:lstStyle/>
                    <a:p>
                      <a:pPr marL="1270" marR="0" algn="l">
                        <a:lnSpc>
                          <a:spcPct val="107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Contract start date</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CBCBCB"/>
                    </a:solidFill>
                  </a:tcPr>
                </a:tc>
                <a:tc>
                  <a:txBody>
                    <a:bodyPr/>
                    <a:lstStyle/>
                    <a:p>
                      <a:pPr marL="0" marR="0" algn="l">
                        <a:lnSpc>
                          <a:spcPct val="107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Thursday, February 1, 2024</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CBCBCB"/>
                    </a:solidFill>
                  </a:tcPr>
                </a:tc>
                <a:tc>
                  <a:txBody>
                    <a:bodyPr/>
                    <a:lstStyle/>
                    <a:p>
                      <a:pPr marL="0" marR="0" algn="l">
                        <a:lnSpc>
                          <a:spcPct val="107000"/>
                        </a:lnSpc>
                        <a:spcBef>
                          <a:spcPts val="0"/>
                        </a:spcBef>
                        <a:spcAft>
                          <a:spcPts val="0"/>
                        </a:spcAft>
                        <a:tabLst>
                          <a:tab pos="3913505" algn="r"/>
                        </a:tabLs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Anticipated to be </a:t>
                      </a:r>
                      <a:r>
                        <a:rPr lang="en-US" sz="13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Feb 2024</a:t>
                      </a: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300" baseline="-250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59" marR="46193" marT="63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CBCBCB"/>
                    </a:solidFill>
                  </a:tcPr>
                </a:tc>
                <a:extLst>
                  <a:ext uri="{0D108BD9-81ED-4DB2-BD59-A6C34878D82A}">
                    <a16:rowId xmlns:a16="http://schemas.microsoft.com/office/drawing/2014/main" val="1059781144"/>
                  </a:ext>
                </a:extLst>
              </a:tr>
            </a:tbl>
          </a:graphicData>
        </a:graphic>
      </p:graphicFrame>
    </p:spTree>
    <p:extLst>
      <p:ext uri="{BB962C8B-B14F-4D97-AF65-F5344CB8AC3E}">
        <p14:creationId xmlns:p14="http://schemas.microsoft.com/office/powerpoint/2010/main" val="1819172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z="4000" dirty="0">
                <a:ea typeface="MS PGothic" panose="020B0600070205080204" pitchFamily="34" charset="-128"/>
              </a:rPr>
              <a:t>Solicitation RFP #</a:t>
            </a:r>
            <a:r>
              <a:rPr lang="en-US" altLang="en-US" sz="4000" dirty="0" smtClean="0">
                <a:ea typeface="MS PGothic" panose="020B0600070205080204" pitchFamily="34" charset="-128"/>
              </a:rPr>
              <a:t>BC-21357-J</a:t>
            </a:r>
            <a:endParaRPr lang="en-US" altLang="en-US" sz="4000" dirty="0">
              <a:ea typeface="MS PGothic" panose="020B0600070205080204" pitchFamily="34" charset="-128"/>
            </a:endParaRPr>
          </a:p>
        </p:txBody>
      </p:sp>
      <p:sp>
        <p:nvSpPr>
          <p:cNvPr id="10243" name="Content Placeholder 2"/>
          <p:cNvSpPr>
            <a:spLocks noGrp="1"/>
          </p:cNvSpPr>
          <p:nvPr>
            <p:ph idx="1"/>
          </p:nvPr>
        </p:nvSpPr>
        <p:spPr/>
        <p:txBody>
          <a:bodyPr/>
          <a:lstStyle/>
          <a:p>
            <a:pPr marL="0" indent="0" eaLnBrk="1" hangingPunct="1">
              <a:buFont typeface="Arial" panose="020B0604020202020204" pitchFamily="34" charset="0"/>
              <a:buNone/>
            </a:pPr>
            <a:endParaRPr lang="en-US" altLang="en-US" dirty="0">
              <a:ea typeface="MS PGothic" panose="020B0600070205080204" pitchFamily="34" charset="-128"/>
            </a:endParaRPr>
          </a:p>
          <a:p>
            <a:pPr marL="0" indent="0" algn="ctr" eaLnBrk="1" hangingPunct="1">
              <a:buFont typeface="Arial" panose="020B0604020202020204" pitchFamily="34" charset="0"/>
              <a:buNone/>
            </a:pPr>
            <a:r>
              <a:rPr lang="en-US" altLang="en-US" sz="4000" b="1" dirty="0">
                <a:ea typeface="MS PGothic" panose="020B0600070205080204" pitchFamily="34" charset="-128"/>
              </a:rPr>
              <a:t>REVIEW OF RFP</a:t>
            </a:r>
          </a:p>
          <a:p>
            <a:pPr marL="0" indent="0" algn="ctr" eaLnBrk="1" hangingPunct="1">
              <a:buFont typeface="Arial" panose="020B0604020202020204" pitchFamily="34" charset="0"/>
              <a:buNone/>
            </a:pPr>
            <a:endParaRPr lang="en-US" altLang="en-US" sz="4000" b="1" dirty="0">
              <a:ea typeface="MS PGothic" panose="020B0600070205080204" pitchFamily="34" charset="-128"/>
            </a:endParaRPr>
          </a:p>
          <a:p>
            <a:pPr marL="0" indent="0" algn="ctr" eaLnBrk="1" hangingPunct="1">
              <a:buFont typeface="Arial" panose="020B0604020202020204" pitchFamily="34" charset="0"/>
              <a:buNone/>
            </a:pPr>
            <a:endParaRPr lang="en-US" altLang="en-US" sz="4000" dirty="0"/>
          </a:p>
          <a:p>
            <a:pPr marL="0" indent="0" algn="ctr" eaLnBrk="1" hangingPunct="1">
              <a:buFont typeface="Arial" panose="020B0604020202020204" pitchFamily="34" charset="0"/>
              <a:buNone/>
            </a:pPr>
            <a:endParaRPr lang="en-US" altLang="en-US" sz="4000" b="1" dirty="0">
              <a:ea typeface="MS PGothic" panose="020B0600070205080204" pitchFamily="34" charset="-128"/>
            </a:endParaRPr>
          </a:p>
        </p:txBody>
      </p:sp>
      <p:sp>
        <p:nvSpPr>
          <p:cNvPr id="1024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F7602FD-5A22-4B60-ABC5-40972A27E9FD}" type="slidenum">
              <a:rPr lang="en-US" altLang="en-US" sz="1200">
                <a:solidFill>
                  <a:srgbClr val="898989"/>
                </a:solidFill>
              </a:rPr>
              <a:pPr>
                <a:spcBef>
                  <a:spcPct val="0"/>
                </a:spcBef>
                <a:buFontTx/>
                <a:buNone/>
              </a:pPr>
              <a:t>4</a:t>
            </a:fld>
            <a:endParaRPr lang="en-US" altLang="en-US" sz="1200" dirty="0">
              <a:solidFill>
                <a:srgbClr val="898989"/>
              </a:solidFill>
            </a:endParaRPr>
          </a:p>
        </p:txBody>
      </p:sp>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7700" y="3427413"/>
            <a:ext cx="25431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282820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03263"/>
            <a:ext cx="8229600" cy="1135062"/>
          </a:xfrm>
        </p:spPr>
        <p:txBody>
          <a:bodyPr/>
          <a:lstStyle/>
          <a:p>
            <a:pPr eaLnBrk="1" hangingPunct="1"/>
            <a:r>
              <a:rPr lang="en-US" altLang="en-US" sz="3200" dirty="0">
                <a:ea typeface="MS PGothic" panose="020B0600070205080204" pitchFamily="34" charset="-128"/>
              </a:rPr>
              <a:t>Instructions to Proposers</a:t>
            </a:r>
          </a:p>
        </p:txBody>
      </p:sp>
      <p:sp>
        <p:nvSpPr>
          <p:cNvPr id="3" name="Content Placeholder 2"/>
          <p:cNvSpPr>
            <a:spLocks noGrp="1"/>
          </p:cNvSpPr>
          <p:nvPr>
            <p:ph idx="1"/>
          </p:nvPr>
        </p:nvSpPr>
        <p:spPr>
          <a:xfrm>
            <a:off x="141288" y="1838325"/>
            <a:ext cx="8812212" cy="4287838"/>
          </a:xfrm>
        </p:spPr>
        <p:txBody>
          <a:bodyPr rtlCol="0">
            <a:normAutofit/>
          </a:bodyPr>
          <a:lstStyle/>
          <a:p>
            <a:pPr eaLnBrk="1" fontAlgn="auto" hangingPunct="1">
              <a:spcAft>
                <a:spcPts val="0"/>
              </a:spcAft>
              <a:buFont typeface="Arial" charset="0"/>
              <a:buChar char="•"/>
              <a:defRPr/>
            </a:pPr>
            <a:r>
              <a:rPr lang="en-US" sz="2400" dirty="0"/>
              <a:t>Issuing Office is UMBC’s Department of Procurement &amp; Strategic Sourcing and is the sole point of contact.</a:t>
            </a:r>
          </a:p>
          <a:p>
            <a:pPr marL="0" indent="0" eaLnBrk="1" fontAlgn="auto" hangingPunct="1">
              <a:spcAft>
                <a:spcPts val="0"/>
              </a:spcAft>
              <a:buFont typeface="Arial" charset="0"/>
              <a:buNone/>
              <a:defRPr/>
            </a:pPr>
            <a:endParaRPr lang="en-US" sz="2400" dirty="0"/>
          </a:p>
          <a:p>
            <a:pPr eaLnBrk="1" fontAlgn="auto" hangingPunct="1">
              <a:spcAft>
                <a:spcPts val="0"/>
              </a:spcAft>
              <a:buFont typeface="Arial" charset="0"/>
              <a:buChar char="•"/>
              <a:defRPr/>
            </a:pPr>
            <a:r>
              <a:rPr lang="en-US" sz="2400" dirty="0"/>
              <a:t>All questions are to be directed to Rob Johnson at </a:t>
            </a:r>
            <a:r>
              <a:rPr lang="en-US" sz="2400" dirty="0">
                <a:hlinkClick r:id="rId2"/>
              </a:rPr>
              <a:t>rjohns12@umbc.edu</a:t>
            </a:r>
            <a:r>
              <a:rPr lang="en-US" sz="2400" dirty="0"/>
              <a:t> </a:t>
            </a:r>
          </a:p>
          <a:p>
            <a:pPr marL="0" indent="0" eaLnBrk="1" fontAlgn="auto" hangingPunct="1">
              <a:spcAft>
                <a:spcPts val="0"/>
              </a:spcAft>
              <a:buFont typeface="Arial" panose="020B0604020202020204" pitchFamily="34" charset="0"/>
              <a:buNone/>
              <a:defRPr/>
            </a:pPr>
            <a:endParaRPr lang="en-US" sz="2400" dirty="0"/>
          </a:p>
          <a:p>
            <a:pPr eaLnBrk="1" fontAlgn="auto" hangingPunct="1">
              <a:spcAft>
                <a:spcPts val="0"/>
              </a:spcAft>
              <a:buFont typeface="Arial" charset="0"/>
              <a:buChar char="•"/>
              <a:defRPr/>
            </a:pPr>
            <a:r>
              <a:rPr lang="en-US" sz="2400" dirty="0"/>
              <a:t>Responses to questions will be provided via addendum and posted on UMBC ebid board: </a:t>
            </a:r>
            <a:r>
              <a:rPr lang="en-US" sz="2400" dirty="0">
                <a:hlinkClick r:id="rId3"/>
              </a:rPr>
              <a:t>https://procurement.umbc.edu/bid-board/</a:t>
            </a:r>
            <a:r>
              <a:rPr lang="en-US" sz="2400" dirty="0"/>
              <a:t>.</a:t>
            </a:r>
          </a:p>
          <a:p>
            <a:pPr marL="0" indent="0" eaLnBrk="1" fontAlgn="auto" hangingPunct="1">
              <a:spcAft>
                <a:spcPts val="0"/>
              </a:spcAft>
              <a:buFont typeface="Arial" charset="0"/>
              <a:buNone/>
              <a:defRPr/>
            </a:pPr>
            <a:endParaRPr lang="en-US" sz="2800" dirty="0"/>
          </a:p>
          <a:p>
            <a:pPr eaLnBrk="1" fontAlgn="auto" hangingPunct="1">
              <a:spcAft>
                <a:spcPts val="0"/>
              </a:spcAft>
              <a:buFont typeface="Arial" charset="0"/>
              <a:buChar char="•"/>
              <a:defRPr/>
            </a:pPr>
            <a:endParaRPr lang="en-US" dirty="0"/>
          </a:p>
        </p:txBody>
      </p:sp>
      <p:sp>
        <p:nvSpPr>
          <p:cNvPr id="1229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1481B1FC-6D1C-4944-9B19-E9F8AC3E625E}" type="slidenum">
              <a:rPr lang="en-US" altLang="en-US" sz="1200">
                <a:solidFill>
                  <a:srgbClr val="898989"/>
                </a:solidFill>
              </a:rPr>
              <a:pPr eaLnBrk="1" hangingPunct="1">
                <a:spcBef>
                  <a:spcPct val="0"/>
                </a:spcBef>
                <a:buFontTx/>
                <a:buNone/>
              </a:pPr>
              <a:t>5</a:t>
            </a:fld>
            <a:endParaRPr lang="en-US" altLang="en-US" sz="1200" dirty="0">
              <a:solidFill>
                <a:srgbClr val="898989"/>
              </a:solidFill>
            </a:endParaRPr>
          </a:p>
        </p:txBody>
      </p:sp>
      <p:pic>
        <p:nvPicPr>
          <p:cNvPr id="1229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4225" y="319088"/>
            <a:ext cx="1017588"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685218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616125"/>
            <a:ext cx="8229600" cy="862184"/>
          </a:xfrm>
        </p:spPr>
        <p:txBody>
          <a:bodyPr>
            <a:normAutofit/>
          </a:bodyPr>
          <a:lstStyle/>
          <a:p>
            <a:pPr eaLnBrk="1" hangingPunct="1"/>
            <a:r>
              <a:rPr lang="en-US" altLang="en-US" sz="3200" dirty="0">
                <a:ea typeface="MS PGothic" panose="020B0600070205080204" pitchFamily="34" charset="-128"/>
              </a:rPr>
              <a:t>Instructions to Proposers</a:t>
            </a:r>
          </a:p>
        </p:txBody>
      </p:sp>
      <p:sp>
        <p:nvSpPr>
          <p:cNvPr id="3" name="Content Placeholder 2"/>
          <p:cNvSpPr>
            <a:spLocks noGrp="1"/>
          </p:cNvSpPr>
          <p:nvPr>
            <p:ph idx="1"/>
          </p:nvPr>
        </p:nvSpPr>
        <p:spPr>
          <a:xfrm>
            <a:off x="457200" y="1351005"/>
            <a:ext cx="8229600" cy="4775158"/>
          </a:xfrm>
        </p:spPr>
        <p:txBody>
          <a:bodyPr rtlCol="0">
            <a:noAutofit/>
          </a:bodyPr>
          <a:lstStyle/>
          <a:p>
            <a:pPr eaLnBrk="1" fontAlgn="auto" hangingPunct="1">
              <a:spcAft>
                <a:spcPts val="0"/>
              </a:spcAft>
              <a:buFont typeface="Arial" charset="0"/>
              <a:buChar char="•"/>
              <a:defRPr/>
            </a:pPr>
            <a:endParaRPr lang="en-US" sz="2400" dirty="0"/>
          </a:p>
          <a:p>
            <a:pPr eaLnBrk="1" fontAlgn="auto" hangingPunct="1">
              <a:spcAft>
                <a:spcPts val="0"/>
              </a:spcAft>
              <a:buFont typeface="Arial" charset="0"/>
              <a:buChar char="•"/>
              <a:defRPr/>
            </a:pPr>
            <a:r>
              <a:rPr lang="en-US" sz="2400" dirty="0"/>
              <a:t>Late proposals (technical or price) cannot be accepted.  </a:t>
            </a:r>
          </a:p>
          <a:p>
            <a:pPr eaLnBrk="1" fontAlgn="auto" hangingPunct="1">
              <a:spcAft>
                <a:spcPts val="0"/>
              </a:spcAft>
              <a:buNone/>
              <a:defRPr/>
            </a:pPr>
            <a:endParaRPr lang="en-US" sz="1000" dirty="0"/>
          </a:p>
          <a:p>
            <a:pPr eaLnBrk="1" fontAlgn="auto" hangingPunct="1">
              <a:spcAft>
                <a:spcPts val="0"/>
              </a:spcAft>
              <a:buFont typeface="Arial" charset="0"/>
              <a:buChar char="•"/>
              <a:defRPr/>
            </a:pPr>
            <a:r>
              <a:rPr lang="en-US" sz="2400" dirty="0"/>
              <a:t>Proposals must be delivered to UMBC’s Procurement Office via Box. Proposers should receive an automatically generated verification from Box when the file has successfully uploaded.</a:t>
            </a:r>
          </a:p>
          <a:p>
            <a:pPr eaLnBrk="1" fontAlgn="auto" hangingPunct="1">
              <a:spcAft>
                <a:spcPts val="0"/>
              </a:spcAft>
              <a:buNone/>
              <a:defRPr/>
            </a:pPr>
            <a:r>
              <a:rPr lang="en-US" sz="1000" dirty="0"/>
              <a:t>	</a:t>
            </a:r>
          </a:p>
          <a:p>
            <a:pPr eaLnBrk="1" fontAlgn="auto" hangingPunct="1">
              <a:spcAft>
                <a:spcPts val="0"/>
              </a:spcAft>
              <a:buNone/>
              <a:defRPr/>
            </a:pPr>
            <a:r>
              <a:rPr lang="en-US" sz="2400" dirty="0"/>
              <a:t>	Note:  If a proposer does not receive this verification, contact the Issuing Office immediately.</a:t>
            </a:r>
          </a:p>
          <a:p>
            <a:pPr marL="0" indent="0" eaLnBrk="1" fontAlgn="auto" hangingPunct="1">
              <a:spcAft>
                <a:spcPts val="0"/>
              </a:spcAft>
              <a:buNone/>
              <a:defRPr/>
            </a:pPr>
            <a:r>
              <a:rPr lang="en-US" sz="1000" dirty="0"/>
              <a:t> </a:t>
            </a:r>
          </a:p>
        </p:txBody>
      </p:sp>
      <p:sp>
        <p:nvSpPr>
          <p:cNvPr id="1331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BBF81128-1471-46D8-BBAE-0E50EC890246}" type="slidenum">
              <a:rPr lang="en-US" altLang="en-US" sz="1200">
                <a:solidFill>
                  <a:srgbClr val="898989"/>
                </a:solidFill>
              </a:rPr>
              <a:pPr eaLnBrk="1" hangingPunct="1">
                <a:spcBef>
                  <a:spcPct val="0"/>
                </a:spcBef>
                <a:buFontTx/>
                <a:buNone/>
              </a:pPr>
              <a:t>6</a:t>
            </a:fld>
            <a:endParaRPr lang="en-US" altLang="en-US" sz="1200" dirty="0">
              <a:solidFill>
                <a:srgbClr val="898989"/>
              </a:solidFill>
            </a:endParaRPr>
          </a:p>
        </p:txBody>
      </p:sp>
      <p:pic>
        <p:nvPicPr>
          <p:cNvPr id="133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0425" y="274638"/>
            <a:ext cx="1017588"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503514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z="3200" dirty="0">
                <a:ea typeface="MS PGothic" panose="020B0600070205080204" pitchFamily="34" charset="-128"/>
              </a:rPr>
              <a:t>Instructions to Proposers</a:t>
            </a:r>
          </a:p>
        </p:txBody>
      </p:sp>
      <p:sp>
        <p:nvSpPr>
          <p:cNvPr id="14339" name="Content Placeholder 2"/>
          <p:cNvSpPr>
            <a:spLocks noGrp="1"/>
          </p:cNvSpPr>
          <p:nvPr>
            <p:ph idx="1"/>
          </p:nvPr>
        </p:nvSpPr>
        <p:spPr>
          <a:xfrm>
            <a:off x="457200" y="1733550"/>
            <a:ext cx="8229600" cy="4306888"/>
          </a:xfrm>
        </p:spPr>
        <p:txBody>
          <a:bodyPr>
            <a:normAutofit/>
          </a:bodyPr>
          <a:lstStyle/>
          <a:p>
            <a:pPr marL="0" indent="0" eaLnBrk="1" hangingPunct="1">
              <a:buNone/>
            </a:pPr>
            <a:endParaRPr lang="en-US" altLang="en-US" sz="2400" dirty="0">
              <a:ea typeface="MS PGothic" panose="020B0600070205080204" pitchFamily="34" charset="-128"/>
            </a:endParaRPr>
          </a:p>
          <a:p>
            <a:pPr eaLnBrk="1" hangingPunct="1"/>
            <a:r>
              <a:rPr lang="en-US" altLang="en-US" sz="2400" dirty="0">
                <a:ea typeface="MS PGothic" panose="020B0600070205080204" pitchFamily="34" charset="-128"/>
              </a:rPr>
              <a:t>The Price Proposal shall be irrevocable for one hundred twenty (120) calendar days from the price proposal due date.</a:t>
            </a:r>
          </a:p>
          <a:p>
            <a:r>
              <a:rPr lang="en-US" sz="2400" dirty="0" smtClean="0"/>
              <a:t>Bonding </a:t>
            </a:r>
            <a:r>
              <a:rPr lang="en-US" sz="2400" dirty="0"/>
              <a:t>is not applicable to this solicitation</a:t>
            </a:r>
          </a:p>
          <a:p>
            <a:r>
              <a:rPr lang="en-US" sz="2400" dirty="0"/>
              <a:t>An MBE goal is not established for this procurement. However, State-certified Minority Business Enterprises (MBE) are </a:t>
            </a:r>
            <a:r>
              <a:rPr lang="en-US" sz="2400" b="1" u="sng" dirty="0"/>
              <a:t>strongly</a:t>
            </a:r>
            <a:r>
              <a:rPr lang="en-US" sz="2400" dirty="0"/>
              <a:t> encouraged to respond </a:t>
            </a:r>
            <a:r>
              <a:rPr lang="en-US" sz="2400" dirty="0" smtClean="0"/>
              <a:t>to and be included in </a:t>
            </a:r>
            <a:r>
              <a:rPr lang="en-US" sz="2400" dirty="0"/>
              <a:t>this solicitation.</a:t>
            </a:r>
          </a:p>
          <a:p>
            <a:r>
              <a:rPr lang="en-US" sz="2400" dirty="0" smtClean="0"/>
              <a:t>MDOT </a:t>
            </a:r>
            <a:r>
              <a:rPr lang="en-US" sz="2400" dirty="0"/>
              <a:t>MBE certification is acceptable </a:t>
            </a:r>
          </a:p>
          <a:p>
            <a:endParaRPr lang="en-US" sz="2400" dirty="0"/>
          </a:p>
          <a:p>
            <a:pPr eaLnBrk="1" hangingPunct="1"/>
            <a:endParaRPr lang="en-US" altLang="en-US" sz="2800" dirty="0">
              <a:ea typeface="MS PGothic" panose="020B0600070205080204" pitchFamily="34" charset="-128"/>
            </a:endParaRPr>
          </a:p>
        </p:txBody>
      </p:sp>
      <p:sp>
        <p:nvSpPr>
          <p:cNvPr id="1434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53D574FD-2945-4933-99C9-7DF6DA0B3E05}" type="slidenum">
              <a:rPr lang="en-US" altLang="en-US" sz="1200">
                <a:solidFill>
                  <a:srgbClr val="898989"/>
                </a:solidFill>
              </a:rPr>
              <a:pPr eaLnBrk="1" hangingPunct="1">
                <a:spcBef>
                  <a:spcPct val="0"/>
                </a:spcBef>
                <a:buFontTx/>
                <a:buNone/>
              </a:pPr>
              <a:t>7</a:t>
            </a:fld>
            <a:endParaRPr lang="en-US" altLang="en-US" sz="1200" dirty="0">
              <a:solidFill>
                <a:srgbClr val="898989"/>
              </a:solidFill>
            </a:endParaRPr>
          </a:p>
        </p:txBody>
      </p:sp>
      <p:pic>
        <p:nvPicPr>
          <p:cNvPr id="143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358775"/>
            <a:ext cx="1017588"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749672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z="3200" dirty="0">
                <a:ea typeface="MS PGothic" panose="020B0600070205080204" pitchFamily="34" charset="-128"/>
              </a:rPr>
              <a:t/>
            </a:r>
            <a:br>
              <a:rPr lang="en-US" altLang="en-US" sz="3200" dirty="0">
                <a:ea typeface="MS PGothic" panose="020B0600070205080204" pitchFamily="34" charset="-128"/>
              </a:rPr>
            </a:br>
            <a:r>
              <a:rPr lang="en-US" altLang="en-US" sz="3200" dirty="0">
                <a:ea typeface="MS PGothic" panose="020B0600070205080204" pitchFamily="34" charset="-128"/>
              </a:rPr>
              <a:t>Instructions to Proposers</a:t>
            </a:r>
          </a:p>
        </p:txBody>
      </p:sp>
      <p:sp>
        <p:nvSpPr>
          <p:cNvPr id="18435" name="Content Placeholder 2"/>
          <p:cNvSpPr>
            <a:spLocks noGrp="1"/>
          </p:cNvSpPr>
          <p:nvPr>
            <p:ph idx="1"/>
          </p:nvPr>
        </p:nvSpPr>
        <p:spPr/>
        <p:txBody>
          <a:bodyPr/>
          <a:lstStyle/>
          <a:p>
            <a:pPr eaLnBrk="1" hangingPunct="1"/>
            <a:endParaRPr lang="en-US" altLang="en-US" sz="2800" dirty="0">
              <a:ea typeface="MS PGothic" panose="020B0600070205080204" pitchFamily="34" charset="-128"/>
            </a:endParaRPr>
          </a:p>
          <a:p>
            <a:pPr eaLnBrk="1" hangingPunct="1"/>
            <a:r>
              <a:rPr lang="en-US" altLang="en-US" sz="2400" dirty="0">
                <a:ea typeface="MS PGothic" panose="020B0600070205080204" pitchFamily="34" charset="-128"/>
              </a:rPr>
              <a:t>Confidential/Proprietary Information – Proposers are to identify those portions of their proposal which they deem confidential, proprietary, or trade secrets.  </a:t>
            </a:r>
          </a:p>
          <a:p>
            <a:pPr eaLnBrk="1" hangingPunct="1"/>
            <a:endParaRPr lang="en-US" altLang="en-US" sz="2400" dirty="0">
              <a:ea typeface="MS PGothic" panose="020B0600070205080204" pitchFamily="34" charset="-128"/>
            </a:endParaRPr>
          </a:p>
          <a:p>
            <a:pPr eaLnBrk="1" hangingPunct="1"/>
            <a:r>
              <a:rPr lang="en-US" altLang="en-US" sz="2400" dirty="0">
                <a:ea typeface="MS PGothic" panose="020B0600070205080204" pitchFamily="34" charset="-128"/>
              </a:rPr>
              <a:t>It is not sufficient to preface the entire proposal with a proprietary statement.</a:t>
            </a:r>
          </a:p>
        </p:txBody>
      </p:sp>
      <p:sp>
        <p:nvSpPr>
          <p:cNvPr id="1843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2FA5C09F-6378-4A16-B968-B176D091EFCC}" type="slidenum">
              <a:rPr lang="en-US" altLang="en-US" sz="1200">
                <a:solidFill>
                  <a:srgbClr val="898989"/>
                </a:solidFill>
              </a:rPr>
              <a:pPr eaLnBrk="1" hangingPunct="1">
                <a:spcBef>
                  <a:spcPct val="0"/>
                </a:spcBef>
                <a:buFontTx/>
                <a:buNone/>
              </a:pPr>
              <a:t>8</a:t>
            </a:fld>
            <a:endParaRPr lang="en-US" altLang="en-US" sz="1200" dirty="0">
              <a:solidFill>
                <a:srgbClr val="898989"/>
              </a:solidFill>
            </a:endParaRPr>
          </a:p>
        </p:txBody>
      </p:sp>
      <p:pic>
        <p:nvPicPr>
          <p:cNvPr id="184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4225" y="358775"/>
            <a:ext cx="1017588"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27634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z="3200" dirty="0">
                <a:ea typeface="MS PGothic" panose="020B0600070205080204" pitchFamily="34" charset="-128"/>
              </a:rPr>
              <a:t/>
            </a:r>
            <a:br>
              <a:rPr lang="en-US" altLang="en-US" sz="3200" dirty="0">
                <a:ea typeface="MS PGothic" panose="020B0600070205080204" pitchFamily="34" charset="-128"/>
              </a:rPr>
            </a:br>
            <a:r>
              <a:rPr lang="en-US" altLang="en-US" sz="3200" dirty="0">
                <a:ea typeface="MS PGothic" panose="020B0600070205080204" pitchFamily="34" charset="-128"/>
              </a:rPr>
              <a:t>Proposals, Evaluation, and Forms</a:t>
            </a:r>
          </a:p>
        </p:txBody>
      </p:sp>
      <p:sp>
        <p:nvSpPr>
          <p:cNvPr id="3" name="Content Placeholder 2"/>
          <p:cNvSpPr>
            <a:spLocks noGrp="1"/>
          </p:cNvSpPr>
          <p:nvPr>
            <p:ph idx="1"/>
          </p:nvPr>
        </p:nvSpPr>
        <p:spPr>
          <a:xfrm>
            <a:off x="311150" y="1600200"/>
            <a:ext cx="8491538" cy="4525963"/>
          </a:xfrm>
        </p:spPr>
        <p:txBody>
          <a:bodyPr rtlCol="0">
            <a:normAutofit/>
          </a:bodyPr>
          <a:lstStyle/>
          <a:p>
            <a:pPr eaLnBrk="1" fontAlgn="auto" hangingPunct="1">
              <a:spcBef>
                <a:spcPts val="0"/>
              </a:spcBef>
              <a:spcAft>
                <a:spcPts val="0"/>
              </a:spcAft>
              <a:buFont typeface="Arial" charset="0"/>
              <a:buChar char="•"/>
              <a:defRPr/>
            </a:pPr>
            <a:endParaRPr lang="en-US" sz="2800" dirty="0"/>
          </a:p>
          <a:p>
            <a:pPr eaLnBrk="1" fontAlgn="auto" hangingPunct="1">
              <a:spcBef>
                <a:spcPts val="0"/>
              </a:spcBef>
              <a:spcAft>
                <a:spcPts val="0"/>
              </a:spcAft>
              <a:buFont typeface="Arial" charset="0"/>
              <a:buChar char="•"/>
              <a:defRPr/>
            </a:pPr>
            <a:r>
              <a:rPr lang="en-US" sz="2400" b="1" dirty="0"/>
              <a:t>Technical Proposals</a:t>
            </a:r>
            <a:r>
              <a:rPr lang="en-US" sz="2400" dirty="0"/>
              <a:t>:  Submitted to UMBC’s Department of Procurement &amp; Strategic Sourcing via Box site.</a:t>
            </a:r>
          </a:p>
          <a:p>
            <a:pPr eaLnBrk="1" fontAlgn="auto" hangingPunct="1">
              <a:spcBef>
                <a:spcPts val="0"/>
              </a:spcBef>
              <a:spcAft>
                <a:spcPts val="0"/>
              </a:spcAft>
              <a:buFont typeface="Arial" charset="0"/>
              <a:buChar char="•"/>
              <a:defRPr/>
            </a:pPr>
            <a:endParaRPr lang="en-US" sz="2400" dirty="0"/>
          </a:p>
          <a:p>
            <a:pPr lvl="1" eaLnBrk="1" fontAlgn="auto" hangingPunct="1">
              <a:spcBef>
                <a:spcPts val="0"/>
              </a:spcBef>
              <a:spcAft>
                <a:spcPts val="0"/>
              </a:spcAft>
              <a:buFont typeface="Arial" charset="0"/>
              <a:buChar char="•"/>
              <a:defRPr/>
            </a:pPr>
            <a:r>
              <a:rPr lang="en-US" sz="2400" dirty="0"/>
              <a:t>One set in Microsoft Word format</a:t>
            </a:r>
          </a:p>
          <a:p>
            <a:pPr lvl="1" eaLnBrk="1" fontAlgn="auto" hangingPunct="1">
              <a:spcBef>
                <a:spcPts val="0"/>
              </a:spcBef>
              <a:spcAft>
                <a:spcPts val="0"/>
              </a:spcAft>
              <a:buFont typeface="Arial" charset="0"/>
              <a:buChar char="•"/>
              <a:defRPr/>
            </a:pPr>
            <a:r>
              <a:rPr lang="en-US" sz="2400" dirty="0"/>
              <a:t>One set in PDF format </a:t>
            </a:r>
          </a:p>
          <a:p>
            <a:pPr marL="0" indent="0" eaLnBrk="1" fontAlgn="auto" hangingPunct="1">
              <a:spcBef>
                <a:spcPts val="0"/>
              </a:spcBef>
              <a:spcAft>
                <a:spcPts val="0"/>
              </a:spcAft>
              <a:buFont typeface="Arial" charset="0"/>
              <a:buNone/>
              <a:defRPr/>
            </a:pPr>
            <a:endParaRPr lang="en-US" sz="2400" dirty="0"/>
          </a:p>
          <a:p>
            <a:pPr eaLnBrk="1" fontAlgn="auto" hangingPunct="1">
              <a:spcBef>
                <a:spcPts val="0"/>
              </a:spcBef>
              <a:spcAft>
                <a:spcPts val="0"/>
              </a:spcAft>
              <a:buFont typeface="Arial" charset="0"/>
              <a:buChar char="•"/>
              <a:defRPr/>
            </a:pPr>
            <a:r>
              <a:rPr lang="en-US" sz="2400" dirty="0"/>
              <a:t>Note:  </a:t>
            </a:r>
            <a:r>
              <a:rPr lang="en-US" sz="2400" dirty="0" smtClean="0"/>
              <a:t>Technical </a:t>
            </a:r>
            <a:r>
              <a:rPr lang="en-US" sz="2400" dirty="0"/>
              <a:t>Proposals are requested </a:t>
            </a:r>
            <a:r>
              <a:rPr lang="en-US" sz="2400" dirty="0" smtClean="0"/>
              <a:t>first, if shortlisted, financial proposals will be requested at that </a:t>
            </a:r>
            <a:r>
              <a:rPr lang="en-US" sz="2400" dirty="0"/>
              <a:t>time.</a:t>
            </a:r>
          </a:p>
        </p:txBody>
      </p:sp>
      <p:sp>
        <p:nvSpPr>
          <p:cNvPr id="2048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656C959A-303D-468A-B233-F669A4CBA1B4}" type="slidenum">
              <a:rPr lang="en-US" altLang="en-US" sz="1200">
                <a:solidFill>
                  <a:srgbClr val="898989"/>
                </a:solidFill>
              </a:rPr>
              <a:pPr eaLnBrk="1" hangingPunct="1">
                <a:spcBef>
                  <a:spcPct val="0"/>
                </a:spcBef>
                <a:buFontTx/>
                <a:buNone/>
              </a:pPr>
              <a:t>9</a:t>
            </a:fld>
            <a:endParaRPr lang="en-US" altLang="en-US" sz="1200" dirty="0">
              <a:solidFill>
                <a:srgbClr val="898989"/>
              </a:solidFill>
            </a:endParaRPr>
          </a:p>
        </p:txBody>
      </p:sp>
    </p:spTree>
    <p:extLst>
      <p:ext uri="{BB962C8B-B14F-4D97-AF65-F5344CB8AC3E}">
        <p14:creationId xmlns:p14="http://schemas.microsoft.com/office/powerpoint/2010/main" val="3147637667"/>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3284</TotalTime>
  <Words>1307</Words>
  <Application>Microsoft Office PowerPoint</Application>
  <PresentationFormat>On-screen Show (4:3)</PresentationFormat>
  <Paragraphs>212</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MS PGothic</vt:lpstr>
      <vt:lpstr>MS PGothic</vt:lpstr>
      <vt:lpstr>Arial</vt:lpstr>
      <vt:lpstr>Calibri</vt:lpstr>
      <vt:lpstr>Times New Roman</vt:lpstr>
      <vt:lpstr>Office Theme</vt:lpstr>
      <vt:lpstr> UMBC ON-CALL MOVING &amp; STORAGE SERVICES</vt:lpstr>
      <vt:lpstr>Solicitation #RFP-21357-J</vt:lpstr>
      <vt:lpstr>Solicitation Schedule</vt:lpstr>
      <vt:lpstr>Solicitation RFP #BC-21357-J</vt:lpstr>
      <vt:lpstr>Instructions to Proposers</vt:lpstr>
      <vt:lpstr>Instructions to Proposers</vt:lpstr>
      <vt:lpstr>Instructions to Proposers</vt:lpstr>
      <vt:lpstr> Instructions to Proposers</vt:lpstr>
      <vt:lpstr> Proposals, Evaluation, and Forms</vt:lpstr>
      <vt:lpstr> Proposals, Evaluation and Forms</vt:lpstr>
      <vt:lpstr>Scope of Work</vt:lpstr>
      <vt:lpstr>Solicitation #BC-21357-J</vt:lpstr>
      <vt:lpstr> Technical Proposal Submittal – Organization </vt:lpstr>
      <vt:lpstr>Technical Proposal Submittal – Work Plan &amp; Mandatory Requirements</vt:lpstr>
      <vt:lpstr>Solicitation #BC-21357-J</vt:lpstr>
      <vt:lpstr>Interview Session-Purpose</vt:lpstr>
      <vt:lpstr>Interview Session </vt:lpstr>
      <vt:lpstr>Solicitation #BC-21357-J</vt:lpstr>
      <vt:lpstr>Evaluation Process</vt:lpstr>
      <vt:lpstr>Evaluation Process</vt:lpstr>
      <vt:lpstr>Evaluation Process</vt:lpstr>
      <vt:lpstr>Evaluation Process</vt:lpstr>
      <vt:lpstr>Evaluation Process</vt:lpstr>
      <vt:lpstr>Procurement Overview</vt:lpstr>
    </vt:vector>
  </TitlesOfParts>
  <Company>UMBC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emoss</dc:creator>
  <cp:lastModifiedBy>Robert Johnson</cp:lastModifiedBy>
  <cp:revision>64</cp:revision>
  <dcterms:created xsi:type="dcterms:W3CDTF">2019-12-12T13:31:42Z</dcterms:created>
  <dcterms:modified xsi:type="dcterms:W3CDTF">2023-12-05T18:26:15Z</dcterms:modified>
</cp:coreProperties>
</file>