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337" r:id="rId3"/>
    <p:sldId id="327" r:id="rId4"/>
    <p:sldId id="263" r:id="rId5"/>
    <p:sldId id="264" r:id="rId6"/>
    <p:sldId id="268" r:id="rId7"/>
    <p:sldId id="344" r:id="rId8"/>
    <p:sldId id="345" r:id="rId9"/>
    <p:sldId id="346" r:id="rId10"/>
    <p:sldId id="347" r:id="rId11"/>
    <p:sldId id="318" r:id="rId12"/>
  </p:sldIdLst>
  <p:sldSz cx="9144000" cy="6858000" type="screen4x3"/>
  <p:notesSz cx="7099300" cy="9385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y Cook" initials="TC" lastIdx="20" clrIdx="0">
    <p:extLst>
      <p:ext uri="{19B8F6BF-5375-455C-9EA6-DF929625EA0E}">
        <p15:presenceInfo xmlns:p15="http://schemas.microsoft.com/office/powerpoint/2012/main" userId="Terry Coo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7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p:cNvSpPr>
            <a:spLocks noGrp="1"/>
          </p:cNvSpPr>
          <p:nvPr>
            <p:ph type="dt" idx="1"/>
          </p:nvPr>
        </p:nvSpPr>
        <p:spPr>
          <a:xfrm>
            <a:off x="4021294" y="0"/>
            <a:ext cx="3076363" cy="470895"/>
          </a:xfrm>
          <a:prstGeom prst="rect">
            <a:avLst/>
          </a:prstGeom>
        </p:spPr>
        <p:txBody>
          <a:bodyPr vert="horz" lIns="94192" tIns="47096" rIns="94192" bIns="47096" rtlCol="0"/>
          <a:lstStyle>
            <a:lvl1pPr algn="r">
              <a:defRPr sz="1200"/>
            </a:lvl1pPr>
          </a:lstStyle>
          <a:p>
            <a:fld id="{B5FA06F5-15D3-4211-A0BD-B2C426495AB0}" type="datetimeFigureOut">
              <a:rPr lang="en-US" smtClean="0"/>
              <a:t>8/13/2024</a:t>
            </a:fld>
            <a:endParaRPr lang="en-US" dirty="0"/>
          </a:p>
        </p:txBody>
      </p:sp>
      <p:sp>
        <p:nvSpPr>
          <p:cNvPr id="4" name="Slide Image Placeholder 3"/>
          <p:cNvSpPr>
            <a:spLocks noGrp="1" noRot="1" noChangeAspect="1"/>
          </p:cNvSpPr>
          <p:nvPr>
            <p:ph type="sldImg" idx="2"/>
          </p:nvPr>
        </p:nvSpPr>
        <p:spPr>
          <a:xfrm>
            <a:off x="1438275" y="1173163"/>
            <a:ext cx="4222750" cy="3167062"/>
          </a:xfrm>
          <a:prstGeom prst="rect">
            <a:avLst/>
          </a:prstGeom>
          <a:noFill/>
          <a:ln w="12700">
            <a:solidFill>
              <a:prstClr val="black"/>
            </a:solidFill>
          </a:ln>
        </p:spPr>
        <p:txBody>
          <a:bodyPr vert="horz" lIns="94192" tIns="47096" rIns="94192" bIns="47096" rtlCol="0" anchor="ctr"/>
          <a:lstStyle/>
          <a:p>
            <a:endParaRPr lang="en-US" dirty="0"/>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92" tIns="47096" rIns="94192" bIns="4709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4" y="8914407"/>
            <a:ext cx="3076363" cy="470894"/>
          </a:xfrm>
          <a:prstGeom prst="rect">
            <a:avLst/>
          </a:prstGeom>
        </p:spPr>
        <p:txBody>
          <a:bodyPr vert="horz" lIns="94192" tIns="47096" rIns="94192" bIns="47096" rtlCol="0" anchor="b"/>
          <a:lstStyle>
            <a:lvl1pPr algn="r">
              <a:defRPr sz="1200"/>
            </a:lvl1pPr>
          </a:lstStyle>
          <a:p>
            <a:fld id="{02283E58-E32D-424C-9B0F-73EF4AC598D7}" type="slidenum">
              <a:rPr lang="en-US" smtClean="0"/>
              <a:t>‹#›</a:t>
            </a:fld>
            <a:endParaRPr lang="en-US" dirty="0"/>
          </a:p>
        </p:txBody>
      </p:sp>
    </p:spTree>
    <p:extLst>
      <p:ext uri="{BB962C8B-B14F-4D97-AF65-F5344CB8AC3E}">
        <p14:creationId xmlns:p14="http://schemas.microsoft.com/office/powerpoint/2010/main" val="2473875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29897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77704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423243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298239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340153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358121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97635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388923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137603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6117"/>
            <a:ext cx="3008313" cy="1081612"/>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686118"/>
            <a:ext cx="5111750" cy="54479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848168"/>
            <a:ext cx="3008313" cy="436634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251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9BD96B-75CA-1841-90D5-B18FC898F678}" type="datetimeFigureOut">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3AB5E-33BA-8749-A20F-9CA8194C6B65}" type="slidenum">
              <a:rPr lang="en-US" smtClean="0"/>
              <a:t>‹#›</a:t>
            </a:fld>
            <a:endParaRPr lang="en-US" dirty="0"/>
          </a:p>
        </p:txBody>
      </p:sp>
    </p:spTree>
    <p:extLst>
      <p:ext uri="{BB962C8B-B14F-4D97-AF65-F5344CB8AC3E}">
        <p14:creationId xmlns:p14="http://schemas.microsoft.com/office/powerpoint/2010/main" val="98359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1971"/>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929704"/>
            <a:ext cx="8229600" cy="419645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BD96B-75CA-1841-90D5-B18FC898F678}" type="datetimeFigureOut">
              <a:rPr lang="en-US" smtClean="0"/>
              <a:t>8/13/2024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72563" y="6356350"/>
            <a:ext cx="109487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3AB5E-33BA-8749-A20F-9CA8194C6B65}" type="slidenum">
              <a:rPr lang="en-US" smtClean="0"/>
              <a:t>‹#›</a:t>
            </a:fld>
            <a:endParaRPr lang="en-US" dirty="0"/>
          </a:p>
        </p:txBody>
      </p:sp>
      <p:pic>
        <p:nvPicPr>
          <p:cNvPr id="7" name="Picture 6" descr="MD-flag-background-ppt.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3999" cy="571500"/>
          </a:xfrm>
          <a:prstGeom prst="rect">
            <a:avLst/>
          </a:prstGeom>
        </p:spPr>
      </p:pic>
      <p:pic>
        <p:nvPicPr>
          <p:cNvPr id="8" name="Picture 7" descr="UMBC-primary-logo-CMYK-on-black.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4287" y="86177"/>
            <a:ext cx="1749252" cy="402989"/>
          </a:xfrm>
          <a:prstGeom prst="rect">
            <a:avLst/>
          </a:prstGeom>
        </p:spPr>
      </p:pic>
      <p:pic>
        <p:nvPicPr>
          <p:cNvPr id="9" name="Picture 8" descr="corner-element.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919918" y="5615558"/>
            <a:ext cx="1224081" cy="1242442"/>
          </a:xfrm>
          <a:prstGeom prst="rect">
            <a:avLst/>
          </a:prstGeom>
          <a:noFill/>
          <a:ln>
            <a:noFill/>
          </a:ln>
        </p:spPr>
      </p:pic>
    </p:spTree>
    <p:extLst>
      <p:ext uri="{BB962C8B-B14F-4D97-AF65-F5344CB8AC3E}">
        <p14:creationId xmlns:p14="http://schemas.microsoft.com/office/powerpoint/2010/main" val="3189350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Bid_pro.f7i0g2gsehznzdbl@u.box.com" TargetMode="External"/><Relationship Id="rId2" Type="http://schemas.openxmlformats.org/officeDocument/2006/relationships/hyperlink" Target="mailto:rjohns12@umb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rocurement.umbc.edu/bid-board/" TargetMode="External"/><Relationship Id="rId2" Type="http://schemas.openxmlformats.org/officeDocument/2006/relationships/hyperlink" Target="mailto:rjohns12@umbc.edu"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163513" y="1116013"/>
            <a:ext cx="8718550" cy="703262"/>
          </a:xfrm>
        </p:spPr>
        <p:txBody>
          <a:bodyPr rtlCol="0">
            <a:normAutofit fontScale="90000"/>
          </a:bodyPr>
          <a:lstStyle/>
          <a:p>
            <a:pPr eaLnBrk="1" fontAlgn="auto" hangingPunct="1">
              <a:spcAft>
                <a:spcPts val="0"/>
              </a:spcAft>
              <a:defRPr/>
            </a:pPr>
            <a:r>
              <a:rPr lang="en-US" altLang="en-US" sz="4000" dirty="0">
                <a:ea typeface="ＭＳ Ｐゴシック" pitchFamily="34" charset="-128"/>
              </a:rPr>
              <a:t/>
            </a:r>
            <a:br>
              <a:rPr lang="en-US" altLang="en-US" sz="4000" dirty="0">
                <a:ea typeface="ＭＳ Ｐゴシック" pitchFamily="34" charset="-128"/>
              </a:rPr>
            </a:br>
            <a:r>
              <a:rPr lang="en-US" altLang="en-US" sz="4000" dirty="0">
                <a:ea typeface="ＭＳ Ｐゴシック" pitchFamily="34" charset="-128"/>
              </a:rPr>
              <a:t>UMBC </a:t>
            </a:r>
            <a:r>
              <a:rPr lang="en-US" altLang="en-US" sz="4000" dirty="0" smtClean="0">
                <a:ea typeface="ＭＳ Ｐゴシック" pitchFamily="34" charset="-128"/>
              </a:rPr>
              <a:t>ON-CALL </a:t>
            </a:r>
            <a:r>
              <a:rPr lang="en-US" altLang="en-US" sz="4000" dirty="0" smtClean="0">
                <a:ea typeface="ＭＳ Ｐゴシック" pitchFamily="34" charset="-128"/>
              </a:rPr>
              <a:t>IRRIGATION </a:t>
            </a:r>
            <a:r>
              <a:rPr lang="en-US" altLang="en-US" sz="4000" dirty="0" smtClean="0">
                <a:ea typeface="ＭＳ Ｐゴシック" pitchFamily="34" charset="-128"/>
              </a:rPr>
              <a:t>SERVICES</a:t>
            </a:r>
            <a:endParaRPr lang="en-US" altLang="en-US" sz="4000" dirty="0">
              <a:ea typeface="ＭＳ Ｐゴシック" pitchFamily="34" charset="-128"/>
            </a:endParaRPr>
          </a:p>
        </p:txBody>
      </p:sp>
      <p:sp>
        <p:nvSpPr>
          <p:cNvPr id="3" name="Subtitle 2"/>
          <p:cNvSpPr>
            <a:spLocks noGrp="1"/>
          </p:cNvSpPr>
          <p:nvPr>
            <p:ph type="subTitle" idx="1"/>
          </p:nvPr>
        </p:nvSpPr>
        <p:spPr>
          <a:xfrm>
            <a:off x="1362075" y="2544763"/>
            <a:ext cx="6400800" cy="3614737"/>
          </a:xfrm>
        </p:spPr>
        <p:txBody>
          <a:bodyPr rtlCol="0">
            <a:normAutofit lnSpcReduction="10000"/>
          </a:bodyPr>
          <a:lstStyle/>
          <a:p>
            <a:pPr eaLnBrk="1" fontAlgn="auto" hangingPunct="1">
              <a:spcAft>
                <a:spcPts val="0"/>
              </a:spcAft>
              <a:buFont typeface="Arial"/>
              <a:buNone/>
              <a:defRPr/>
            </a:pPr>
            <a:endParaRPr lang="en-US" dirty="0">
              <a:solidFill>
                <a:schemeClr val="tx1"/>
              </a:solidFill>
            </a:endParaRPr>
          </a:p>
          <a:p>
            <a:pPr eaLnBrk="1" fontAlgn="auto" hangingPunct="1">
              <a:spcAft>
                <a:spcPts val="0"/>
              </a:spcAft>
              <a:buFont typeface="Arial"/>
              <a:buNone/>
              <a:defRPr/>
            </a:pPr>
            <a:r>
              <a:rPr lang="en-US" sz="3500" dirty="0" smtClean="0">
                <a:solidFill>
                  <a:schemeClr val="tx1"/>
                </a:solidFill>
              </a:rPr>
              <a:t>INVITATION FOR BID</a:t>
            </a:r>
            <a:endParaRPr lang="en-US" sz="3500" dirty="0">
              <a:solidFill>
                <a:schemeClr val="tx1"/>
              </a:solidFill>
            </a:endParaRPr>
          </a:p>
          <a:p>
            <a:pPr eaLnBrk="1" fontAlgn="auto" hangingPunct="1">
              <a:spcAft>
                <a:spcPts val="0"/>
              </a:spcAft>
              <a:buFont typeface="Arial"/>
              <a:buNone/>
              <a:defRPr/>
            </a:pPr>
            <a:r>
              <a:rPr lang="en-US" sz="3500" dirty="0">
                <a:solidFill>
                  <a:schemeClr val="tx1"/>
                </a:solidFill>
              </a:rPr>
              <a:t>SOLICITATION – </a:t>
            </a:r>
            <a:r>
              <a:rPr lang="en-US" sz="3500" dirty="0" smtClean="0">
                <a:solidFill>
                  <a:schemeClr val="tx1"/>
                </a:solidFill>
              </a:rPr>
              <a:t>IFB-</a:t>
            </a:r>
            <a:r>
              <a:rPr lang="en-US" sz="3500" dirty="0">
                <a:solidFill>
                  <a:schemeClr val="tx1"/>
                </a:solidFill>
              </a:rPr>
              <a:t>#</a:t>
            </a:r>
            <a:r>
              <a:rPr lang="en-US" sz="3500" dirty="0" smtClean="0">
                <a:solidFill>
                  <a:schemeClr val="tx1"/>
                </a:solidFill>
              </a:rPr>
              <a:t>BC-21386-J</a:t>
            </a:r>
            <a:endParaRPr lang="en-US" sz="3500" dirty="0">
              <a:solidFill>
                <a:schemeClr val="tx1"/>
              </a:solidFill>
            </a:endParaRPr>
          </a:p>
          <a:p>
            <a:pPr eaLnBrk="1" fontAlgn="auto" hangingPunct="1">
              <a:spcAft>
                <a:spcPts val="0"/>
              </a:spcAft>
              <a:buFont typeface="Arial"/>
              <a:buNone/>
              <a:defRPr/>
            </a:pPr>
            <a:r>
              <a:rPr lang="en-US" sz="3500" dirty="0">
                <a:solidFill>
                  <a:schemeClr val="tx1"/>
                </a:solidFill>
              </a:rPr>
              <a:t>PRE-PROPOSAL MEETING</a:t>
            </a:r>
          </a:p>
          <a:p>
            <a:pPr eaLnBrk="1" fontAlgn="auto" hangingPunct="1">
              <a:spcAft>
                <a:spcPts val="0"/>
              </a:spcAft>
              <a:buFont typeface="Arial"/>
              <a:buNone/>
              <a:defRPr/>
            </a:pPr>
            <a:endParaRPr lang="en-US" dirty="0">
              <a:solidFill>
                <a:schemeClr val="tx1"/>
              </a:solidFill>
            </a:endParaRPr>
          </a:p>
          <a:p>
            <a:pPr eaLnBrk="1" fontAlgn="auto" hangingPunct="1">
              <a:spcAft>
                <a:spcPts val="0"/>
              </a:spcAft>
              <a:buFont typeface="Arial"/>
              <a:buNone/>
              <a:defRPr/>
            </a:pPr>
            <a:r>
              <a:rPr lang="en-US" dirty="0">
                <a:solidFill>
                  <a:schemeClr val="tx1"/>
                </a:solidFill>
              </a:rPr>
              <a:t> </a:t>
            </a:r>
            <a:r>
              <a:rPr lang="en-US" dirty="0" smtClean="0">
                <a:solidFill>
                  <a:schemeClr val="tx1"/>
                </a:solidFill>
              </a:rPr>
              <a:t>August 14, </a:t>
            </a:r>
            <a:r>
              <a:rPr lang="en-US" dirty="0" smtClean="0">
                <a:solidFill>
                  <a:schemeClr val="tx1"/>
                </a:solidFill>
              </a:rPr>
              <a:t>2024</a:t>
            </a:r>
            <a:endParaRPr lang="en-US" dirty="0">
              <a:solidFill>
                <a:schemeClr val="tx1"/>
              </a:solidFill>
            </a:endParaRPr>
          </a:p>
        </p:txBody>
      </p:sp>
    </p:spTree>
    <p:extLst>
      <p:ext uri="{BB962C8B-B14F-4D97-AF65-F5344CB8AC3E}">
        <p14:creationId xmlns:p14="http://schemas.microsoft.com/office/powerpoint/2010/main" val="1708653420"/>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University of Maryland Baltimore County requests bids for on-call repair, winterization, spring start-up and support services (answering questions) for existing irrigation systems. The services provided are intended to supplement and complement the efforts of the University in maintaining the serviceability of the existing systems. The successful Contractors shall be required to perform Standard Base services (spring start-up, winterization, and system audit), and related supplemental services at any of the campus irrigation systems on an as needed basis, as directed by the University. The Contractor shall provide all equipment and labor required to provide maintenance and repair</a:t>
            </a:r>
          </a:p>
        </p:txBody>
      </p:sp>
    </p:spTree>
    <p:extLst>
      <p:ext uri="{BB962C8B-B14F-4D97-AF65-F5344CB8AC3E}">
        <p14:creationId xmlns:p14="http://schemas.microsoft.com/office/powerpoint/2010/main" val="4146534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altLang="en-US" dirty="0">
                <a:ea typeface="MS PGothic" panose="020B0600070205080204" pitchFamily="34" charset="-128"/>
              </a:rPr>
              <a:t>Procurement Overview</a:t>
            </a:r>
          </a:p>
        </p:txBody>
      </p:sp>
      <p:sp>
        <p:nvSpPr>
          <p:cNvPr id="71683" name="Content Placeholder 2"/>
          <p:cNvSpPr>
            <a:spLocks noGrp="1"/>
          </p:cNvSpPr>
          <p:nvPr>
            <p:ph idx="1"/>
          </p:nvPr>
        </p:nvSpPr>
        <p:spPr/>
        <p:txBody>
          <a:bodyPr/>
          <a:lstStyle/>
          <a:p>
            <a:pPr marL="0" indent="0" eaLnBrk="1" hangingPunct="1">
              <a:buFont typeface="Arial" panose="020B0604020202020204" pitchFamily="34" charset="0"/>
              <a:buNone/>
            </a:pPr>
            <a:endParaRPr lang="en-US" altLang="en-US" dirty="0">
              <a:ea typeface="MS PGothic" panose="020B0600070205080204" pitchFamily="34" charset="-128"/>
            </a:endParaRPr>
          </a:p>
          <a:p>
            <a:pPr marL="0" indent="0" eaLnBrk="1" hangingPunct="1">
              <a:buFont typeface="Arial" panose="020B0604020202020204" pitchFamily="34" charset="0"/>
              <a:buNone/>
            </a:pPr>
            <a:endParaRPr lang="en-US" altLang="en-US" dirty="0">
              <a:ea typeface="MS PGothic" panose="020B0600070205080204" pitchFamily="34" charset="-128"/>
            </a:endParaRPr>
          </a:p>
          <a:p>
            <a:pPr marL="0" indent="0" algn="ctr" eaLnBrk="1" hangingPunct="1">
              <a:buFont typeface="Arial" panose="020B0604020202020204" pitchFamily="34" charset="0"/>
              <a:buNone/>
            </a:pPr>
            <a:endParaRPr lang="en-US" altLang="en-US" sz="4000" b="1" dirty="0">
              <a:ea typeface="MS PGothic" panose="020B0600070205080204" pitchFamily="34" charset="-128"/>
            </a:endParaRPr>
          </a:p>
        </p:txBody>
      </p:sp>
      <p:sp>
        <p:nvSpPr>
          <p:cNvPr id="716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fld id="{06071035-24D8-4608-9632-E06890627213}" type="slidenum">
              <a:rPr lang="en-US" altLang="en-US" sz="1200">
                <a:solidFill>
                  <a:srgbClr val="898989"/>
                </a:solidFill>
              </a:rPr>
              <a:pPr eaLnBrk="1" hangingPunct="1">
                <a:spcBef>
                  <a:spcPct val="0"/>
                </a:spcBef>
                <a:buFontTx/>
                <a:buNone/>
              </a:pPr>
              <a:t>11</a:t>
            </a:fld>
            <a:endParaRPr lang="en-US" altLang="en-US" sz="1200" dirty="0">
              <a:solidFill>
                <a:srgbClr val="898989"/>
              </a:solidFill>
            </a:endParaRPr>
          </a:p>
        </p:txBody>
      </p:sp>
      <p:pic>
        <p:nvPicPr>
          <p:cNvPr id="7168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657475"/>
            <a:ext cx="3536950" cy="233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257160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0F85-E16A-498E-BE9C-7023ED728457}"/>
              </a:ext>
            </a:extLst>
          </p:cNvPr>
          <p:cNvSpPr>
            <a:spLocks noGrp="1"/>
          </p:cNvSpPr>
          <p:nvPr>
            <p:ph type="title"/>
          </p:nvPr>
        </p:nvSpPr>
        <p:spPr/>
        <p:txBody>
          <a:bodyPr/>
          <a:lstStyle/>
          <a:p>
            <a:r>
              <a:rPr lang="en-US" dirty="0"/>
              <a:t>Solicitation Schedule</a:t>
            </a:r>
          </a:p>
        </p:txBody>
      </p:sp>
      <p:graphicFrame>
        <p:nvGraphicFramePr>
          <p:cNvPr id="4" name="Content Placeholder 3">
            <a:extLst>
              <a:ext uri="{FF2B5EF4-FFF2-40B4-BE49-F238E27FC236}">
                <a16:creationId xmlns:a16="http://schemas.microsoft.com/office/drawing/2014/main" id="{2F1C39EE-246A-4F8E-90E7-4E52B352D5DE}"/>
              </a:ext>
            </a:extLst>
          </p:cNvPr>
          <p:cNvGraphicFramePr>
            <a:graphicFrameLocks noGrp="1"/>
          </p:cNvGraphicFramePr>
          <p:nvPr>
            <p:ph idx="1"/>
            <p:extLst>
              <p:ext uri="{D42A27DB-BD31-4B8C-83A1-F6EECF244321}">
                <p14:modId xmlns:p14="http://schemas.microsoft.com/office/powerpoint/2010/main" val="3364071965"/>
              </p:ext>
            </p:extLst>
          </p:nvPr>
        </p:nvGraphicFramePr>
        <p:xfrm>
          <a:off x="868680" y="1540043"/>
          <a:ext cx="7457172" cy="3946357"/>
        </p:xfrm>
        <a:graphic>
          <a:graphicData uri="http://schemas.openxmlformats.org/drawingml/2006/table">
            <a:tbl>
              <a:tblPr firstRow="1" firstCol="1" bandRow="1"/>
              <a:tblGrid>
                <a:gridCol w="2063664">
                  <a:extLst>
                    <a:ext uri="{9D8B030D-6E8A-4147-A177-3AD203B41FA5}">
                      <a16:colId xmlns:a16="http://schemas.microsoft.com/office/drawing/2014/main" val="4105303173"/>
                    </a:ext>
                  </a:extLst>
                </a:gridCol>
                <a:gridCol w="1945279">
                  <a:extLst>
                    <a:ext uri="{9D8B030D-6E8A-4147-A177-3AD203B41FA5}">
                      <a16:colId xmlns:a16="http://schemas.microsoft.com/office/drawing/2014/main" val="4108607990"/>
                    </a:ext>
                  </a:extLst>
                </a:gridCol>
                <a:gridCol w="3448229">
                  <a:extLst>
                    <a:ext uri="{9D8B030D-6E8A-4147-A177-3AD203B41FA5}">
                      <a16:colId xmlns:a16="http://schemas.microsoft.com/office/drawing/2014/main" val="2171801842"/>
                    </a:ext>
                  </a:extLst>
                </a:gridCol>
              </a:tblGrid>
              <a:tr h="323622">
                <a:tc>
                  <a:txBody>
                    <a:bodyPr/>
                    <a:lstStyle/>
                    <a:p>
                      <a:pPr marL="0" marR="0" algn="l">
                        <a:lnSpc>
                          <a:spcPct val="107000"/>
                        </a:lnSpc>
                        <a:spcBef>
                          <a:spcPts val="0"/>
                        </a:spcBef>
                        <a:spcAft>
                          <a:spcPts val="0"/>
                        </a:spcAft>
                      </a:pPr>
                      <a:r>
                        <a:rPr lang="en-US" sz="13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EVENT/ACTIVITY</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tc>
                  <a:txBody>
                    <a:bodyPr/>
                    <a:lstStyle/>
                    <a:p>
                      <a:pPr marL="0" marR="0" algn="l">
                        <a:lnSpc>
                          <a:spcPct val="107000"/>
                        </a:lnSpc>
                        <a:spcBef>
                          <a:spcPts val="0"/>
                        </a:spcBef>
                        <a:spcAft>
                          <a:spcPts val="0"/>
                        </a:spcAft>
                      </a:pPr>
                      <a:r>
                        <a:rPr lang="en-US" sz="13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DAY/DATE</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tc>
                  <a:txBody>
                    <a:bodyPr/>
                    <a:lstStyle/>
                    <a:p>
                      <a:pPr marL="0" marR="0" algn="l">
                        <a:lnSpc>
                          <a:spcPct val="107000"/>
                        </a:lnSpc>
                        <a:spcBef>
                          <a:spcPts val="0"/>
                        </a:spcBef>
                        <a:spcAft>
                          <a:spcPts val="0"/>
                        </a:spcAft>
                      </a:pPr>
                      <a:r>
                        <a:rPr lang="en-US" sz="13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COMMENTS</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250219647"/>
                  </a:ext>
                </a:extLst>
              </a:tr>
              <a:tr h="589983">
                <a:tc>
                  <a:txBody>
                    <a:bodyPr/>
                    <a:lstStyle/>
                    <a:p>
                      <a:pPr marL="635"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Deadlines for Questions</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635" marR="0" algn="just">
                        <a:lnSpc>
                          <a:spcPct val="107000"/>
                        </a:lnSpc>
                        <a:spcBef>
                          <a:spcPts val="0"/>
                        </a:spcBef>
                        <a:spcAft>
                          <a:spcPts val="0"/>
                        </a:spcAft>
                      </a:pP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Tues 8/20/2024 </a:t>
                      </a: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by 4:30pm</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marR="1097280" indent="635"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Sent to </a:t>
                      </a: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rjohns12@umbc.edu</a:t>
                      </a: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extLst>
                  <a:ext uri="{0D108BD9-81ED-4DB2-BD59-A6C34878D82A}">
                    <a16:rowId xmlns:a16="http://schemas.microsoft.com/office/drawing/2014/main" val="740771916"/>
                  </a:ext>
                </a:extLst>
              </a:tr>
              <a:tr h="394413">
                <a:tc>
                  <a:txBody>
                    <a:bodyPr/>
                    <a:lstStyle/>
                    <a:p>
                      <a:pPr marL="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Responses to Questions</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By </a:t>
                      </a:r>
                      <a:r>
                        <a:rPr lang="en-US" sz="1300" dirty="0" err="1"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Thur</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8/22/2024</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Issued via addendum.</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extLst>
                  <a:ext uri="{0D108BD9-81ED-4DB2-BD59-A6C34878D82A}">
                    <a16:rowId xmlns:a16="http://schemas.microsoft.com/office/drawing/2014/main" val="2074196196"/>
                  </a:ext>
                </a:extLst>
              </a:tr>
              <a:tr h="1098190">
                <a:tc>
                  <a:txBody>
                    <a:bodyPr/>
                    <a:lstStyle/>
                    <a:p>
                      <a:pPr marL="0" marR="0" algn="l">
                        <a:lnSpc>
                          <a:spcPct val="107000"/>
                        </a:lnSpc>
                        <a:spcBef>
                          <a:spcPts val="0"/>
                        </a:spcBef>
                        <a:spcAft>
                          <a:spcPts val="0"/>
                        </a:spcAft>
                      </a:pP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Bids </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due date</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marR="0" algn="l">
                        <a:lnSpc>
                          <a:spcPct val="107000"/>
                        </a:lnSpc>
                        <a:spcBef>
                          <a:spcPts val="0"/>
                        </a:spcBef>
                        <a:spcAft>
                          <a:spcPts val="0"/>
                        </a:spcAft>
                      </a:pP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Friday, </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8/30/2024</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 or before 11:59 p.m.</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Submitted to the Issuing Office via UMBC Box here</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Bid_pro.f7i0g2gsehznzdbl@u.box.com</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Ensure that automatic confirmation of upload is received. </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extLst>
                  <a:ext uri="{0D108BD9-81ED-4DB2-BD59-A6C34878D82A}">
                    <a16:rowId xmlns:a16="http://schemas.microsoft.com/office/drawing/2014/main" val="2205882459"/>
                  </a:ext>
                </a:extLst>
              </a:tr>
              <a:tr h="581811">
                <a:tc>
                  <a:txBody>
                    <a:bodyPr/>
                    <a:lstStyle/>
                    <a:p>
                      <a:pPr marL="635"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Site visits </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(*N/A)</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635" marR="0" algn="l">
                        <a:lnSpc>
                          <a:spcPct val="107000"/>
                        </a:lnSpc>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N/A</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635" marR="0" algn="l">
                        <a:lnSpc>
                          <a:spcPct val="107000"/>
                        </a:lnSpc>
                        <a:spcBef>
                          <a:spcPts val="0"/>
                        </a:spcBef>
                        <a:spcAft>
                          <a:spcPts val="0"/>
                        </a:spcAft>
                      </a:pP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Firm</a:t>
                      </a:r>
                      <a:r>
                        <a:rPr lang="en-US" sz="13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 welcome and encouraged to drive through campus at their discretion</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extLst>
                  <a:ext uri="{0D108BD9-81ED-4DB2-BD59-A6C34878D82A}">
                    <a16:rowId xmlns:a16="http://schemas.microsoft.com/office/drawing/2014/main" val="2051190017"/>
                  </a:ext>
                </a:extLst>
              </a:tr>
              <a:tr h="958338">
                <a:tc>
                  <a:txBody>
                    <a:bodyPr/>
                    <a:lstStyle/>
                    <a:p>
                      <a:pPr marL="1270" marR="0" algn="l">
                        <a:lnSpc>
                          <a:spcPct val="107000"/>
                        </a:lnSpc>
                        <a:spcBef>
                          <a:spcPts val="0"/>
                        </a:spcBef>
                        <a:spcAft>
                          <a:spcPts val="0"/>
                        </a:spcAf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Contract start date</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BCBCB"/>
                    </a:solidFill>
                  </a:tcPr>
                </a:tc>
                <a:tc>
                  <a:txBody>
                    <a:bodyPr/>
                    <a:lstStyle/>
                    <a:p>
                      <a:pPr marL="0" marR="0" algn="l">
                        <a:lnSpc>
                          <a:spcPct val="107000"/>
                        </a:lnSpc>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September</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2024</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BCBCB"/>
                    </a:solidFill>
                  </a:tcPr>
                </a:tc>
                <a:tc>
                  <a:txBody>
                    <a:bodyPr/>
                    <a:lstStyle/>
                    <a:p>
                      <a:pPr marL="0" marR="0" algn="l">
                        <a:lnSpc>
                          <a:spcPct val="107000"/>
                        </a:lnSpc>
                        <a:spcBef>
                          <a:spcPts val="0"/>
                        </a:spcBef>
                        <a:spcAft>
                          <a:spcPts val="0"/>
                        </a:spcAft>
                        <a:tabLst>
                          <a:tab pos="3913505" algn="r"/>
                        </a:tabLst>
                      </a:pP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Anticipated to be </a:t>
                      </a:r>
                      <a:r>
                        <a:rPr lang="en-US" sz="13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September 2024</a:t>
                      </a:r>
                      <a:r>
                        <a:rPr lang="en-US" sz="1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300" baseline="-25000" dirty="0">
                          <a:solidFill>
                            <a:srgbClr val="89898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59" marR="46193" marT="631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BCBCB"/>
                    </a:solidFill>
                  </a:tcPr>
                </a:tc>
                <a:extLst>
                  <a:ext uri="{0D108BD9-81ED-4DB2-BD59-A6C34878D82A}">
                    <a16:rowId xmlns:a16="http://schemas.microsoft.com/office/drawing/2014/main" val="1059781144"/>
                  </a:ext>
                </a:extLst>
              </a:tr>
            </a:tbl>
          </a:graphicData>
        </a:graphic>
      </p:graphicFrame>
    </p:spTree>
    <p:extLst>
      <p:ext uri="{BB962C8B-B14F-4D97-AF65-F5344CB8AC3E}">
        <p14:creationId xmlns:p14="http://schemas.microsoft.com/office/powerpoint/2010/main" val="1819172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03263"/>
            <a:ext cx="8229600" cy="1135062"/>
          </a:xfrm>
        </p:spPr>
        <p:txBody>
          <a:bodyPr/>
          <a:lstStyle/>
          <a:p>
            <a:pPr eaLnBrk="1" hangingPunct="1"/>
            <a:r>
              <a:rPr lang="en-US" altLang="en-US" sz="3200" dirty="0">
                <a:ea typeface="MS PGothic" panose="020B0600070205080204" pitchFamily="34" charset="-128"/>
              </a:rPr>
              <a:t>Instructions to </a:t>
            </a:r>
            <a:r>
              <a:rPr lang="en-US" altLang="en-US" sz="3200" dirty="0" smtClean="0">
                <a:ea typeface="MS PGothic" panose="020B0600070205080204" pitchFamily="34" charset="-128"/>
              </a:rPr>
              <a:t>Bidders</a:t>
            </a:r>
            <a:endParaRPr lang="en-US" altLang="en-US" sz="3200" dirty="0">
              <a:ea typeface="MS PGothic" panose="020B0600070205080204" pitchFamily="34" charset="-128"/>
            </a:endParaRPr>
          </a:p>
        </p:txBody>
      </p:sp>
      <p:sp>
        <p:nvSpPr>
          <p:cNvPr id="3" name="Content Placeholder 2"/>
          <p:cNvSpPr>
            <a:spLocks noGrp="1"/>
          </p:cNvSpPr>
          <p:nvPr>
            <p:ph idx="1"/>
          </p:nvPr>
        </p:nvSpPr>
        <p:spPr>
          <a:xfrm>
            <a:off x="141288" y="1838325"/>
            <a:ext cx="8812212" cy="4287838"/>
          </a:xfrm>
        </p:spPr>
        <p:txBody>
          <a:bodyPr rtlCol="0">
            <a:normAutofit/>
          </a:bodyPr>
          <a:lstStyle/>
          <a:p>
            <a:pPr eaLnBrk="1" fontAlgn="auto" hangingPunct="1">
              <a:spcAft>
                <a:spcPts val="0"/>
              </a:spcAft>
              <a:buFont typeface="Arial" charset="0"/>
              <a:buChar char="•"/>
              <a:defRPr/>
            </a:pPr>
            <a:r>
              <a:rPr lang="en-US" sz="2400" dirty="0"/>
              <a:t>Issuing Office is UMBC’s Department of Procurement &amp; Strategic Sourcing and is the sole point of contact.</a:t>
            </a:r>
          </a:p>
          <a:p>
            <a:pPr marL="0" indent="0" eaLnBrk="1" fontAlgn="auto" hangingPunct="1">
              <a:spcAft>
                <a:spcPts val="0"/>
              </a:spcAft>
              <a:buFont typeface="Arial" charset="0"/>
              <a:buNone/>
              <a:defRPr/>
            </a:pPr>
            <a:endParaRPr lang="en-US" sz="2400" dirty="0"/>
          </a:p>
          <a:p>
            <a:pPr eaLnBrk="1" fontAlgn="auto" hangingPunct="1">
              <a:spcAft>
                <a:spcPts val="0"/>
              </a:spcAft>
              <a:buFont typeface="Arial" charset="0"/>
              <a:buChar char="•"/>
              <a:defRPr/>
            </a:pPr>
            <a:r>
              <a:rPr lang="en-US" sz="2400" dirty="0"/>
              <a:t>All questions are to be directed to Rob Johnson at </a:t>
            </a:r>
            <a:r>
              <a:rPr lang="en-US" sz="2400" dirty="0">
                <a:hlinkClick r:id="rId2"/>
              </a:rPr>
              <a:t>rjohns12@umbc.edu</a:t>
            </a:r>
            <a:r>
              <a:rPr lang="en-US" sz="2400" dirty="0"/>
              <a:t> </a:t>
            </a:r>
          </a:p>
          <a:p>
            <a:pPr marL="0" indent="0" eaLnBrk="1" fontAlgn="auto" hangingPunct="1">
              <a:spcAft>
                <a:spcPts val="0"/>
              </a:spcAft>
              <a:buFont typeface="Arial" panose="020B0604020202020204" pitchFamily="34" charset="0"/>
              <a:buNone/>
              <a:defRPr/>
            </a:pPr>
            <a:endParaRPr lang="en-US" sz="2400" dirty="0"/>
          </a:p>
          <a:p>
            <a:pPr eaLnBrk="1" fontAlgn="auto" hangingPunct="1">
              <a:spcAft>
                <a:spcPts val="0"/>
              </a:spcAft>
              <a:buFont typeface="Arial" charset="0"/>
              <a:buChar char="•"/>
              <a:defRPr/>
            </a:pPr>
            <a:r>
              <a:rPr lang="en-US" sz="2400" dirty="0"/>
              <a:t>Responses to questions will be provided via addendum and posted on UMBC ebid board: </a:t>
            </a:r>
            <a:r>
              <a:rPr lang="en-US" sz="2400" dirty="0">
                <a:hlinkClick r:id="rId3"/>
              </a:rPr>
              <a:t>https://procurement.umbc.edu/bid-board/</a:t>
            </a:r>
            <a:r>
              <a:rPr lang="en-US" sz="2400" dirty="0"/>
              <a:t>.</a:t>
            </a:r>
          </a:p>
          <a:p>
            <a:pPr marL="0" indent="0" eaLnBrk="1" fontAlgn="auto" hangingPunct="1">
              <a:spcAft>
                <a:spcPts val="0"/>
              </a:spcAft>
              <a:buFont typeface="Arial" charset="0"/>
              <a:buNone/>
              <a:defRPr/>
            </a:pPr>
            <a:endParaRPr lang="en-US" sz="2800" dirty="0"/>
          </a:p>
          <a:p>
            <a:pPr eaLnBrk="1" fontAlgn="auto" hangingPunct="1">
              <a:spcAft>
                <a:spcPts val="0"/>
              </a:spcAft>
              <a:buFont typeface="Arial" charset="0"/>
              <a:buChar char="•"/>
              <a:defRPr/>
            </a:pPr>
            <a:endParaRPr lang="en-US" dirty="0"/>
          </a:p>
        </p:txBody>
      </p:sp>
      <p:sp>
        <p:nvSpPr>
          <p:cNvPr id="1229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fld id="{1481B1FC-6D1C-4944-9B19-E9F8AC3E625E}" type="slidenum">
              <a:rPr lang="en-US" altLang="en-US" sz="1200">
                <a:solidFill>
                  <a:srgbClr val="898989"/>
                </a:solidFill>
              </a:rPr>
              <a:pPr eaLnBrk="1" hangingPunct="1">
                <a:spcBef>
                  <a:spcPct val="0"/>
                </a:spcBef>
                <a:buFontTx/>
                <a:buNone/>
              </a:pPr>
              <a:t>3</a:t>
            </a:fld>
            <a:endParaRPr lang="en-US" altLang="en-US" sz="1200" dirty="0">
              <a:solidFill>
                <a:srgbClr val="898989"/>
              </a:solidFill>
            </a:endParaRPr>
          </a:p>
        </p:txBody>
      </p:sp>
      <p:pic>
        <p:nvPicPr>
          <p:cNvPr id="1229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4225" y="319088"/>
            <a:ext cx="1017588" cy="95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85218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616125"/>
            <a:ext cx="8229600" cy="862184"/>
          </a:xfrm>
        </p:spPr>
        <p:txBody>
          <a:bodyPr>
            <a:normAutofit/>
          </a:bodyPr>
          <a:lstStyle/>
          <a:p>
            <a:pPr eaLnBrk="1" hangingPunct="1"/>
            <a:r>
              <a:rPr lang="en-US" altLang="en-US" sz="3200" dirty="0">
                <a:ea typeface="MS PGothic" panose="020B0600070205080204" pitchFamily="34" charset="-128"/>
              </a:rPr>
              <a:t>Instructions to </a:t>
            </a:r>
            <a:r>
              <a:rPr lang="en-US" altLang="en-US" sz="3200" dirty="0" smtClean="0">
                <a:ea typeface="MS PGothic" panose="020B0600070205080204" pitchFamily="34" charset="-128"/>
              </a:rPr>
              <a:t>Bidders</a:t>
            </a:r>
            <a:endParaRPr lang="en-US" altLang="en-US" sz="3200" dirty="0">
              <a:ea typeface="MS PGothic" panose="020B0600070205080204" pitchFamily="34" charset="-128"/>
            </a:endParaRPr>
          </a:p>
        </p:txBody>
      </p:sp>
      <p:sp>
        <p:nvSpPr>
          <p:cNvPr id="3" name="Content Placeholder 2"/>
          <p:cNvSpPr>
            <a:spLocks noGrp="1"/>
          </p:cNvSpPr>
          <p:nvPr>
            <p:ph idx="1"/>
          </p:nvPr>
        </p:nvSpPr>
        <p:spPr>
          <a:xfrm>
            <a:off x="457200" y="1351005"/>
            <a:ext cx="8229600" cy="4775158"/>
          </a:xfrm>
        </p:spPr>
        <p:txBody>
          <a:bodyPr rtlCol="0">
            <a:noAutofit/>
          </a:bodyPr>
          <a:lstStyle/>
          <a:p>
            <a:pPr eaLnBrk="1" fontAlgn="auto" hangingPunct="1">
              <a:spcAft>
                <a:spcPts val="0"/>
              </a:spcAft>
              <a:buFont typeface="Arial" charset="0"/>
              <a:buChar char="•"/>
              <a:defRPr/>
            </a:pPr>
            <a:endParaRPr lang="en-US" sz="2400" dirty="0"/>
          </a:p>
          <a:p>
            <a:pPr eaLnBrk="1" fontAlgn="auto" hangingPunct="1">
              <a:spcAft>
                <a:spcPts val="0"/>
              </a:spcAft>
              <a:buFont typeface="Arial" charset="0"/>
              <a:buChar char="•"/>
              <a:defRPr/>
            </a:pPr>
            <a:r>
              <a:rPr lang="en-US" sz="2400" dirty="0"/>
              <a:t>Late </a:t>
            </a:r>
            <a:r>
              <a:rPr lang="en-US" sz="2400" dirty="0" smtClean="0"/>
              <a:t>bids </a:t>
            </a:r>
            <a:r>
              <a:rPr lang="en-US" sz="2400" dirty="0"/>
              <a:t>cannot be accepted.  </a:t>
            </a:r>
          </a:p>
          <a:p>
            <a:pPr eaLnBrk="1" fontAlgn="auto" hangingPunct="1">
              <a:spcAft>
                <a:spcPts val="0"/>
              </a:spcAft>
              <a:buNone/>
              <a:defRPr/>
            </a:pPr>
            <a:endParaRPr lang="en-US" sz="1000" dirty="0"/>
          </a:p>
          <a:p>
            <a:pPr eaLnBrk="1" fontAlgn="auto" hangingPunct="1">
              <a:spcAft>
                <a:spcPts val="0"/>
              </a:spcAft>
              <a:buFont typeface="Arial" charset="0"/>
              <a:buChar char="•"/>
              <a:defRPr/>
            </a:pPr>
            <a:r>
              <a:rPr lang="en-US" sz="2400" dirty="0" smtClean="0"/>
              <a:t>Bids </a:t>
            </a:r>
            <a:r>
              <a:rPr lang="en-US" sz="2400" dirty="0"/>
              <a:t>must be delivered to UMBC’s Procurement Office via </a:t>
            </a:r>
            <a:r>
              <a:rPr lang="en-US" sz="2400" dirty="0" smtClean="0"/>
              <a:t>Box or in person to the UMBC Procurement Office. </a:t>
            </a:r>
            <a:r>
              <a:rPr lang="en-US" sz="2400" dirty="0"/>
              <a:t>Proposers should receive an automatically generated verification from Box when the file has successfully uploaded.</a:t>
            </a:r>
          </a:p>
          <a:p>
            <a:pPr eaLnBrk="1" fontAlgn="auto" hangingPunct="1">
              <a:spcAft>
                <a:spcPts val="0"/>
              </a:spcAft>
              <a:buNone/>
              <a:defRPr/>
            </a:pPr>
            <a:r>
              <a:rPr lang="en-US" sz="1000" dirty="0"/>
              <a:t>	</a:t>
            </a:r>
          </a:p>
          <a:p>
            <a:pPr eaLnBrk="1" fontAlgn="auto" hangingPunct="1">
              <a:spcAft>
                <a:spcPts val="0"/>
              </a:spcAft>
              <a:buNone/>
              <a:defRPr/>
            </a:pPr>
            <a:r>
              <a:rPr lang="en-US" sz="2400" dirty="0"/>
              <a:t>	Note:  If a proposer does not receive </a:t>
            </a:r>
            <a:r>
              <a:rPr lang="en-US" sz="2400" dirty="0" smtClean="0"/>
              <a:t>the Box </a:t>
            </a:r>
            <a:r>
              <a:rPr lang="en-US" sz="2400" dirty="0"/>
              <a:t>verification, contact the Issuing Office immediately.</a:t>
            </a:r>
          </a:p>
          <a:p>
            <a:pPr marL="0" indent="0" eaLnBrk="1" fontAlgn="auto" hangingPunct="1">
              <a:spcAft>
                <a:spcPts val="0"/>
              </a:spcAft>
              <a:buNone/>
              <a:defRPr/>
            </a:pPr>
            <a:r>
              <a:rPr lang="en-US" sz="1000" dirty="0"/>
              <a:t> </a:t>
            </a:r>
          </a:p>
        </p:txBody>
      </p:sp>
      <p:sp>
        <p:nvSpPr>
          <p:cNvPr id="1331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fld id="{BBF81128-1471-46D8-BBAE-0E50EC890246}" type="slidenum">
              <a:rPr lang="en-US" altLang="en-US" sz="1200">
                <a:solidFill>
                  <a:srgbClr val="898989"/>
                </a:solidFill>
              </a:rPr>
              <a:pPr eaLnBrk="1" hangingPunct="1">
                <a:spcBef>
                  <a:spcPct val="0"/>
                </a:spcBef>
                <a:buFontTx/>
                <a:buNone/>
              </a:pPr>
              <a:t>4</a:t>
            </a:fld>
            <a:endParaRPr lang="en-US" altLang="en-US" sz="1200" dirty="0">
              <a:solidFill>
                <a:srgbClr val="898989"/>
              </a:solidFill>
            </a:endParaRPr>
          </a:p>
        </p:txBody>
      </p:sp>
      <p:pic>
        <p:nvPicPr>
          <p:cNvPr id="133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0425" y="274638"/>
            <a:ext cx="1017588"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503514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3200" dirty="0">
                <a:ea typeface="MS PGothic" panose="020B0600070205080204" pitchFamily="34" charset="-128"/>
              </a:rPr>
              <a:t>Instructions to </a:t>
            </a:r>
            <a:r>
              <a:rPr lang="en-US" altLang="en-US" sz="3200" dirty="0" smtClean="0">
                <a:ea typeface="MS PGothic" panose="020B0600070205080204" pitchFamily="34" charset="-128"/>
              </a:rPr>
              <a:t>Bidders</a:t>
            </a:r>
            <a:endParaRPr lang="en-US" altLang="en-US" sz="3200" dirty="0">
              <a:ea typeface="MS PGothic" panose="020B0600070205080204" pitchFamily="34" charset="-128"/>
            </a:endParaRPr>
          </a:p>
        </p:txBody>
      </p:sp>
      <p:sp>
        <p:nvSpPr>
          <p:cNvPr id="14339" name="Content Placeholder 2"/>
          <p:cNvSpPr>
            <a:spLocks noGrp="1"/>
          </p:cNvSpPr>
          <p:nvPr>
            <p:ph idx="1"/>
          </p:nvPr>
        </p:nvSpPr>
        <p:spPr>
          <a:xfrm>
            <a:off x="457200" y="1733550"/>
            <a:ext cx="8229600" cy="4306888"/>
          </a:xfrm>
        </p:spPr>
        <p:txBody>
          <a:bodyPr>
            <a:normAutofit/>
          </a:bodyPr>
          <a:lstStyle/>
          <a:p>
            <a:pPr marL="0" indent="0" eaLnBrk="1" hangingPunct="1">
              <a:buNone/>
            </a:pPr>
            <a:endParaRPr lang="en-US" altLang="en-US" sz="2400" dirty="0">
              <a:ea typeface="MS PGothic" panose="020B0600070205080204" pitchFamily="34" charset="-128"/>
            </a:endParaRPr>
          </a:p>
          <a:p>
            <a:pPr eaLnBrk="1" hangingPunct="1"/>
            <a:r>
              <a:rPr lang="en-US" altLang="en-US" sz="2400" dirty="0">
                <a:ea typeface="MS PGothic" panose="020B0600070205080204" pitchFamily="34" charset="-128"/>
              </a:rPr>
              <a:t>The </a:t>
            </a:r>
            <a:r>
              <a:rPr lang="en-US" altLang="en-US" sz="2400" dirty="0" smtClean="0">
                <a:ea typeface="MS PGothic" panose="020B0600070205080204" pitchFamily="34" charset="-128"/>
              </a:rPr>
              <a:t>Bid </a:t>
            </a:r>
            <a:r>
              <a:rPr lang="en-US" altLang="en-US" sz="2400" dirty="0">
                <a:ea typeface="MS PGothic" panose="020B0600070205080204" pitchFamily="34" charset="-128"/>
              </a:rPr>
              <a:t>shall be irrevocable for one hundred twenty (120) calendar days from the price proposal due date.</a:t>
            </a:r>
          </a:p>
          <a:p>
            <a:r>
              <a:rPr lang="en-US" sz="2400" dirty="0" smtClean="0"/>
              <a:t>A specific MBE </a:t>
            </a:r>
            <a:r>
              <a:rPr lang="en-US" sz="2400" dirty="0"/>
              <a:t>goal is not established for this </a:t>
            </a:r>
            <a:r>
              <a:rPr lang="en-US" sz="2400" dirty="0" smtClean="0"/>
              <a:t>procurement overall. </a:t>
            </a:r>
            <a:r>
              <a:rPr lang="en-US" sz="2400" dirty="0"/>
              <a:t>However, State-certified Minority Business Enterprises (MBE) are </a:t>
            </a:r>
            <a:r>
              <a:rPr lang="en-US" sz="2400" b="1" u="sng" dirty="0"/>
              <a:t>strongly</a:t>
            </a:r>
            <a:r>
              <a:rPr lang="en-US" sz="2400" dirty="0"/>
              <a:t> encouraged to respond </a:t>
            </a:r>
            <a:r>
              <a:rPr lang="en-US" sz="2400" dirty="0" smtClean="0"/>
              <a:t>to and be included in </a:t>
            </a:r>
            <a:r>
              <a:rPr lang="en-US" sz="2400" dirty="0"/>
              <a:t>this solicitation</a:t>
            </a:r>
            <a:r>
              <a:rPr lang="en-US" sz="2400" dirty="0" smtClean="0"/>
              <a:t>. Also, on each individual task order request under an awarded contract there will be goals set on a project by project basis</a:t>
            </a:r>
          </a:p>
          <a:p>
            <a:r>
              <a:rPr lang="en-US" sz="2400" dirty="0" smtClean="0"/>
              <a:t>SBR Certification is established for this procurement  </a:t>
            </a:r>
            <a:endParaRPr lang="en-US" sz="2400" dirty="0"/>
          </a:p>
          <a:p>
            <a:endParaRPr lang="en-US" sz="2400" dirty="0"/>
          </a:p>
          <a:p>
            <a:pPr eaLnBrk="1" hangingPunct="1"/>
            <a:endParaRPr lang="en-US" altLang="en-US" sz="2800" dirty="0">
              <a:ea typeface="MS PGothic" panose="020B0600070205080204" pitchFamily="34" charset="-128"/>
            </a:endParaRPr>
          </a:p>
        </p:txBody>
      </p:sp>
      <p:sp>
        <p:nvSpPr>
          <p:cNvPr id="143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fld id="{53D574FD-2945-4933-99C9-7DF6DA0B3E05}" type="slidenum">
              <a:rPr lang="en-US" altLang="en-US" sz="1200">
                <a:solidFill>
                  <a:srgbClr val="898989"/>
                </a:solidFill>
              </a:rPr>
              <a:pPr eaLnBrk="1" hangingPunct="1">
                <a:spcBef>
                  <a:spcPct val="0"/>
                </a:spcBef>
                <a:buFontTx/>
                <a:buNone/>
              </a:pPr>
              <a:t>5</a:t>
            </a:fld>
            <a:endParaRPr lang="en-US" altLang="en-US" sz="1200" dirty="0">
              <a:solidFill>
                <a:srgbClr val="898989"/>
              </a:solidFill>
            </a:endParaRPr>
          </a:p>
        </p:txBody>
      </p:sp>
      <p:pic>
        <p:nvPicPr>
          <p:cNvPr id="143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900" y="358775"/>
            <a:ext cx="1017588"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49672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z="3200" dirty="0">
                <a:ea typeface="MS PGothic" panose="020B0600070205080204" pitchFamily="34" charset="-128"/>
              </a:rPr>
              <a:t/>
            </a:r>
            <a:br>
              <a:rPr lang="en-US" altLang="en-US" sz="3200" dirty="0">
                <a:ea typeface="MS PGothic" panose="020B0600070205080204" pitchFamily="34" charset="-128"/>
              </a:rPr>
            </a:br>
            <a:r>
              <a:rPr lang="en-US" altLang="en-US" sz="3200" dirty="0">
                <a:ea typeface="MS PGothic" panose="020B0600070205080204" pitchFamily="34" charset="-128"/>
              </a:rPr>
              <a:t>Instructions to </a:t>
            </a:r>
            <a:r>
              <a:rPr lang="en-US" altLang="en-US" sz="3200" dirty="0" smtClean="0">
                <a:ea typeface="MS PGothic" panose="020B0600070205080204" pitchFamily="34" charset="-128"/>
              </a:rPr>
              <a:t>Bidders</a:t>
            </a:r>
            <a:endParaRPr lang="en-US" altLang="en-US" sz="3200" dirty="0">
              <a:ea typeface="MS PGothic" panose="020B0600070205080204" pitchFamily="34" charset="-128"/>
            </a:endParaRPr>
          </a:p>
        </p:txBody>
      </p:sp>
      <p:sp>
        <p:nvSpPr>
          <p:cNvPr id="18435" name="Content Placeholder 2"/>
          <p:cNvSpPr>
            <a:spLocks noGrp="1"/>
          </p:cNvSpPr>
          <p:nvPr>
            <p:ph idx="1"/>
          </p:nvPr>
        </p:nvSpPr>
        <p:spPr/>
        <p:txBody>
          <a:bodyPr/>
          <a:lstStyle/>
          <a:p>
            <a:pPr eaLnBrk="1" hangingPunct="1"/>
            <a:endParaRPr lang="en-US" altLang="en-US" sz="2800" dirty="0">
              <a:ea typeface="MS PGothic" panose="020B0600070205080204" pitchFamily="34" charset="-128"/>
            </a:endParaRPr>
          </a:p>
          <a:p>
            <a:pPr eaLnBrk="1" hangingPunct="1"/>
            <a:r>
              <a:rPr lang="en-US" altLang="en-US" sz="2400" dirty="0">
                <a:ea typeface="MS PGothic" panose="020B0600070205080204" pitchFamily="34" charset="-128"/>
              </a:rPr>
              <a:t>Confidential/Proprietary Information – Proposers are to identify those portions of their proposal which they deem confidential, proprietary, or trade secrets.  </a:t>
            </a:r>
          </a:p>
          <a:p>
            <a:pPr eaLnBrk="1" hangingPunct="1"/>
            <a:endParaRPr lang="en-US" altLang="en-US" sz="2400" dirty="0">
              <a:ea typeface="MS PGothic" panose="020B0600070205080204" pitchFamily="34" charset="-128"/>
            </a:endParaRPr>
          </a:p>
          <a:p>
            <a:pPr eaLnBrk="1" hangingPunct="1"/>
            <a:r>
              <a:rPr lang="en-US" altLang="en-US" sz="2400" dirty="0">
                <a:ea typeface="MS PGothic" panose="020B0600070205080204" pitchFamily="34" charset="-128"/>
              </a:rPr>
              <a:t>It is not sufficient to preface the entire proposal with a proprietary statement.</a:t>
            </a:r>
          </a:p>
        </p:txBody>
      </p:sp>
      <p:sp>
        <p:nvSpPr>
          <p:cNvPr id="184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fld id="{2FA5C09F-6378-4A16-B968-B176D091EFCC}" type="slidenum">
              <a:rPr lang="en-US" altLang="en-US" sz="1200">
                <a:solidFill>
                  <a:srgbClr val="898989"/>
                </a:solidFill>
              </a:rPr>
              <a:pPr eaLnBrk="1" hangingPunct="1">
                <a:spcBef>
                  <a:spcPct val="0"/>
                </a:spcBef>
                <a:buFontTx/>
                <a:buNone/>
              </a:pPr>
              <a:t>6</a:t>
            </a:fld>
            <a:endParaRPr lang="en-US" altLang="en-US" sz="1200" dirty="0">
              <a:solidFill>
                <a:srgbClr val="898989"/>
              </a:solidFill>
            </a:endParaRPr>
          </a:p>
        </p:txBody>
      </p:sp>
      <p:pic>
        <p:nvPicPr>
          <p:cNvPr id="1843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4225" y="358775"/>
            <a:ext cx="1017588"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227634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SBR Requirements</a:t>
            </a:r>
            <a:endParaRPr lang="en-US" dirty="0"/>
          </a:p>
        </p:txBody>
      </p:sp>
      <p:pic>
        <p:nvPicPr>
          <p:cNvPr id="4" name="Content Placeholder 3"/>
          <p:cNvPicPr>
            <a:picLocks noGrp="1" noChangeAspect="1"/>
          </p:cNvPicPr>
          <p:nvPr>
            <p:ph idx="1"/>
          </p:nvPr>
        </p:nvPicPr>
        <p:blipFill>
          <a:blip r:embed="rId2"/>
          <a:stretch>
            <a:fillRect/>
          </a:stretch>
        </p:blipFill>
        <p:spPr>
          <a:xfrm>
            <a:off x="438336" y="1798320"/>
            <a:ext cx="8223494" cy="3496405"/>
          </a:xfrm>
          <a:prstGeom prst="rect">
            <a:avLst/>
          </a:prstGeom>
        </p:spPr>
      </p:pic>
    </p:spTree>
    <p:extLst>
      <p:ext uri="{BB962C8B-B14F-4D97-AF65-F5344CB8AC3E}">
        <p14:creationId xmlns:p14="http://schemas.microsoft.com/office/powerpoint/2010/main" val="3932910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SBR Eligibility Standards</a:t>
            </a:r>
            <a:endParaRPr lang="en-US" dirty="0"/>
          </a:p>
        </p:txBody>
      </p:sp>
      <p:pic>
        <p:nvPicPr>
          <p:cNvPr id="4" name="Content Placeholder 3"/>
          <p:cNvPicPr>
            <a:picLocks noGrp="1" noChangeAspect="1"/>
          </p:cNvPicPr>
          <p:nvPr>
            <p:ph idx="1"/>
          </p:nvPr>
        </p:nvPicPr>
        <p:blipFill>
          <a:blip r:embed="rId2"/>
          <a:stretch>
            <a:fillRect/>
          </a:stretch>
        </p:blipFill>
        <p:spPr>
          <a:xfrm>
            <a:off x="1165860" y="1930400"/>
            <a:ext cx="6515100" cy="4195763"/>
          </a:xfrm>
          <a:prstGeom prst="rect">
            <a:avLst/>
          </a:prstGeom>
        </p:spPr>
      </p:pic>
    </p:spTree>
    <p:extLst>
      <p:ext uri="{BB962C8B-B14F-4D97-AF65-F5344CB8AC3E}">
        <p14:creationId xmlns:p14="http://schemas.microsoft.com/office/powerpoint/2010/main" val="1603916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SBR Registration</a:t>
            </a:r>
            <a:endParaRPr lang="en-US" dirty="0"/>
          </a:p>
        </p:txBody>
      </p:sp>
      <p:pic>
        <p:nvPicPr>
          <p:cNvPr id="4" name="Content Placeholder 3"/>
          <p:cNvPicPr>
            <a:picLocks noGrp="1" noChangeAspect="1"/>
          </p:cNvPicPr>
          <p:nvPr>
            <p:ph idx="1"/>
          </p:nvPr>
        </p:nvPicPr>
        <p:blipFill>
          <a:blip r:embed="rId2"/>
          <a:stretch>
            <a:fillRect/>
          </a:stretch>
        </p:blipFill>
        <p:spPr>
          <a:xfrm>
            <a:off x="529484" y="2004060"/>
            <a:ext cx="7772276" cy="3627120"/>
          </a:xfrm>
          <a:prstGeom prst="rect">
            <a:avLst/>
          </a:prstGeom>
        </p:spPr>
      </p:pic>
    </p:spTree>
    <p:extLst>
      <p:ext uri="{BB962C8B-B14F-4D97-AF65-F5344CB8AC3E}">
        <p14:creationId xmlns:p14="http://schemas.microsoft.com/office/powerpoint/2010/main" val="2767836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5581</TotalTime>
  <Words>480</Words>
  <Application>Microsoft Office PowerPoint</Application>
  <PresentationFormat>On-screen Show (4:3)</PresentationFormat>
  <Paragraphs>63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MS PGothic</vt:lpstr>
      <vt:lpstr>MS PGothic</vt:lpstr>
      <vt:lpstr>Arial</vt:lpstr>
      <vt:lpstr>Calibri</vt:lpstr>
      <vt:lpstr>Times New Roman</vt:lpstr>
      <vt:lpstr>Office Theme</vt:lpstr>
      <vt:lpstr> UMBC ON-CALL IRRIGATION SERVICES</vt:lpstr>
      <vt:lpstr>Solicitation Schedule</vt:lpstr>
      <vt:lpstr>Instructions to Bidders</vt:lpstr>
      <vt:lpstr>Instructions to Bidders</vt:lpstr>
      <vt:lpstr>Instructions to Bidders</vt:lpstr>
      <vt:lpstr> Instructions to Bidders</vt:lpstr>
      <vt:lpstr>SBR Requirements</vt:lpstr>
      <vt:lpstr>SBR Eligibility Standards</vt:lpstr>
      <vt:lpstr>SBR Registration</vt:lpstr>
      <vt:lpstr>Scope</vt:lpstr>
      <vt:lpstr>Procurement Overview</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emoss</dc:creator>
  <cp:lastModifiedBy>Robert Johnson</cp:lastModifiedBy>
  <cp:revision>85</cp:revision>
  <cp:lastPrinted>2024-07-16T10:21:42Z</cp:lastPrinted>
  <dcterms:created xsi:type="dcterms:W3CDTF">2019-12-12T13:31:42Z</dcterms:created>
  <dcterms:modified xsi:type="dcterms:W3CDTF">2024-08-14T18:16:55Z</dcterms:modified>
</cp:coreProperties>
</file>